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Brittany" pitchFamily="2" charset="0"/>
      <p:regular r:id="rId18"/>
    </p:embeddedFont>
    <p:embeddedFont>
      <p:font typeface="Calibri" panose="020F0502020204030204" pitchFamily="34" charset="0"/>
      <p:regular r:id="rId19"/>
      <p:bold r:id="rId20"/>
      <p:italic r:id="rId21"/>
      <p:boldItalic r:id="rId22"/>
    </p:embeddedFont>
    <p:embeddedFont>
      <p:font typeface="Hatton" pitchFamily="2" charset="77"/>
      <p:regular r:id="rId23"/>
    </p:embeddedFont>
    <p:embeddedFont>
      <p:font typeface="Public Sans" pitchFamily="2" charset="77"/>
      <p:regular r:id="rId24"/>
    </p:embeddedFont>
    <p:embeddedFont>
      <p:font typeface="Public Sans Bold" pitchFamily="2" charset="77"/>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4" autoAdjust="0"/>
  </p:normalViewPr>
  <p:slideViewPr>
    <p:cSldViewPr>
      <p:cViewPr varScale="1">
        <p:scale>
          <a:sx n="60" d="100"/>
          <a:sy n="60" d="100"/>
        </p:scale>
        <p:origin x="20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wb.org.au/privacy-policy"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10598" y="1191274"/>
            <a:ext cx="7393355" cy="2590618"/>
          </a:xfrm>
          <a:custGeom>
            <a:avLst/>
            <a:gdLst/>
            <a:ahLst/>
            <a:cxnLst/>
            <a:rect l="l" t="t" r="r" b="b"/>
            <a:pathLst>
              <a:path w="7393355" h="2590618">
                <a:moveTo>
                  <a:pt x="0" y="0"/>
                </a:moveTo>
                <a:lnTo>
                  <a:pt x="7393355" y="0"/>
                </a:lnTo>
                <a:lnTo>
                  <a:pt x="7393355" y="2590618"/>
                </a:lnTo>
                <a:lnTo>
                  <a:pt x="0" y="2590618"/>
                </a:lnTo>
                <a:lnTo>
                  <a:pt x="0" y="0"/>
                </a:lnTo>
                <a:close/>
              </a:path>
            </a:pathLst>
          </a:custGeom>
          <a:blipFill>
            <a:blip r:embed="rId2"/>
            <a:stretch>
              <a:fillRect/>
            </a:stretch>
          </a:blipFill>
        </p:spPr>
      </p:sp>
      <p:sp>
        <p:nvSpPr>
          <p:cNvPr id="3" name="TextBox 3"/>
          <p:cNvSpPr txBox="1"/>
          <p:nvPr/>
        </p:nvSpPr>
        <p:spPr>
          <a:xfrm>
            <a:off x="4034172" y="4939775"/>
            <a:ext cx="10219656" cy="1995805"/>
          </a:xfrm>
          <a:prstGeom prst="rect">
            <a:avLst/>
          </a:prstGeom>
        </p:spPr>
        <p:txBody>
          <a:bodyPr lIns="0" tIns="0" rIns="0" bIns="0" rtlCol="0" anchor="t">
            <a:spAutoFit/>
          </a:bodyPr>
          <a:lstStyle/>
          <a:p>
            <a:pPr algn="ctr">
              <a:lnSpc>
                <a:spcPts val="7700"/>
              </a:lnSpc>
            </a:pPr>
            <a:r>
              <a:rPr lang="en-US" sz="7700" spc="354">
                <a:solidFill>
                  <a:srgbClr val="59054B"/>
                </a:solidFill>
                <a:latin typeface="Brittany"/>
              </a:rPr>
              <a:t>Insights and Inspiration 17/08/2023</a:t>
            </a:r>
          </a:p>
        </p:txBody>
      </p:sp>
      <p:sp>
        <p:nvSpPr>
          <p:cNvPr id="4" name="TextBox 4"/>
          <p:cNvSpPr txBox="1"/>
          <p:nvPr/>
        </p:nvSpPr>
        <p:spPr>
          <a:xfrm>
            <a:off x="2022397" y="6851651"/>
            <a:ext cx="14243206" cy="1971039"/>
          </a:xfrm>
          <a:prstGeom prst="rect">
            <a:avLst/>
          </a:prstGeom>
        </p:spPr>
        <p:txBody>
          <a:bodyPr lIns="0" tIns="0" rIns="0" bIns="0" rtlCol="0" anchor="t">
            <a:spAutoFit/>
          </a:bodyPr>
          <a:lstStyle/>
          <a:p>
            <a:pPr algn="ctr">
              <a:lnSpc>
                <a:spcPts val="7039"/>
              </a:lnSpc>
            </a:pPr>
            <a:endParaRPr/>
          </a:p>
          <a:p>
            <a:pPr algn="ctr">
              <a:lnSpc>
                <a:spcPts val="7039"/>
              </a:lnSpc>
            </a:pPr>
            <a:r>
              <a:rPr lang="en-US" sz="8799" spc="114">
                <a:solidFill>
                  <a:srgbClr val="59054B"/>
                </a:solidFill>
                <a:latin typeface="Hatton"/>
              </a:rPr>
              <a:t>CWB AWARDS 2023</a:t>
            </a:r>
          </a:p>
        </p:txBody>
      </p:sp>
      <p:sp>
        <p:nvSpPr>
          <p:cNvPr id="5" name="TextBox 5"/>
          <p:cNvSpPr txBox="1"/>
          <p:nvPr/>
        </p:nvSpPr>
        <p:spPr>
          <a:xfrm>
            <a:off x="6061045" y="8860790"/>
            <a:ext cx="6165910" cy="397510"/>
          </a:xfrm>
          <a:prstGeom prst="rect">
            <a:avLst/>
          </a:prstGeom>
        </p:spPr>
        <p:txBody>
          <a:bodyPr lIns="0" tIns="0" rIns="0" bIns="0" rtlCol="0" anchor="t">
            <a:spAutoFit/>
          </a:bodyPr>
          <a:lstStyle/>
          <a:p>
            <a:pPr algn="ctr">
              <a:lnSpc>
                <a:spcPts val="2900"/>
              </a:lnSpc>
            </a:pPr>
            <a:r>
              <a:rPr lang="en-US" sz="2900" spc="37">
                <a:solidFill>
                  <a:srgbClr val="FFFFFF"/>
                </a:solidFill>
                <a:latin typeface="Public Sans"/>
              </a:rPr>
              <a:t>Version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3" name="TextBox 3"/>
          <p:cNvSpPr txBox="1"/>
          <p:nvPr/>
        </p:nvSpPr>
        <p:spPr>
          <a:xfrm>
            <a:off x="1297064" y="2275207"/>
            <a:ext cx="10750729" cy="811531"/>
          </a:xfrm>
          <a:prstGeom prst="rect">
            <a:avLst/>
          </a:prstGeom>
        </p:spPr>
        <p:txBody>
          <a:bodyPr lIns="0" tIns="0" rIns="0" bIns="0" rtlCol="0" anchor="t">
            <a:spAutoFit/>
          </a:bodyPr>
          <a:lstStyle/>
          <a:p>
            <a:pPr>
              <a:lnSpc>
                <a:spcPts val="5280"/>
              </a:lnSpc>
            </a:pPr>
            <a:r>
              <a:rPr lang="en-US" sz="6600" spc="85">
                <a:solidFill>
                  <a:srgbClr val="59054B"/>
                </a:solidFill>
                <a:latin typeface="Hatton"/>
              </a:rPr>
              <a:t>RULES - KEY POINTS</a:t>
            </a:r>
          </a:p>
        </p:txBody>
      </p:sp>
      <p:sp>
        <p:nvSpPr>
          <p:cNvPr id="4" name="TextBox 4"/>
          <p:cNvSpPr txBox="1"/>
          <p:nvPr/>
        </p:nvSpPr>
        <p:spPr>
          <a:xfrm>
            <a:off x="596026" y="3430327"/>
            <a:ext cx="17691974" cy="8407920"/>
          </a:xfrm>
          <a:prstGeom prst="rect">
            <a:avLst/>
          </a:prstGeom>
        </p:spPr>
        <p:txBody>
          <a:bodyPr lIns="0" tIns="0" rIns="0" bIns="0" rtlCol="0" anchor="t">
            <a:spAutoFit/>
          </a:bodyPr>
          <a:lstStyle/>
          <a:p>
            <a:pPr marL="617980" lvl="1" indent="-308990">
              <a:lnSpc>
                <a:spcPts val="4007"/>
              </a:lnSpc>
              <a:buFont typeface="Arial"/>
              <a:buChar char="•"/>
            </a:pPr>
            <a:r>
              <a:rPr lang="en-US" sz="2862" spc="37">
                <a:solidFill>
                  <a:srgbClr val="59054B"/>
                </a:solidFill>
                <a:latin typeface="Public Sans Bold"/>
              </a:rPr>
              <a:t>Young Business Woman of the Year entrants MUST provide a copy of a ‘Proof of Age’ document or the submission will be disqualified</a:t>
            </a:r>
          </a:p>
          <a:p>
            <a:pPr>
              <a:lnSpc>
                <a:spcPts val="4007"/>
              </a:lnSpc>
            </a:pPr>
            <a:endParaRPr lang="en-US" sz="2862" spc="37">
              <a:solidFill>
                <a:srgbClr val="59054B"/>
              </a:solidFill>
              <a:latin typeface="Public Sans Bold"/>
            </a:endParaRPr>
          </a:p>
          <a:p>
            <a:pPr marL="617980" lvl="1" indent="-308990">
              <a:lnSpc>
                <a:spcPts val="4007"/>
              </a:lnSpc>
              <a:buFont typeface="Arial"/>
              <a:buChar char="•"/>
            </a:pPr>
            <a:r>
              <a:rPr lang="en-US" sz="2862" spc="37">
                <a:solidFill>
                  <a:srgbClr val="59054B"/>
                </a:solidFill>
                <a:latin typeface="Public Sans Bold"/>
              </a:rPr>
              <a:t>Business Woman of the Year, Young Business Woman of the Year, Indigenous Business Woman of the Year, Small Business Woman of the Year and Micro Business Woman of the Year entrants MUST submit financial documentary evidence or the submission will be disqualified</a:t>
            </a:r>
          </a:p>
          <a:p>
            <a:pPr>
              <a:lnSpc>
                <a:spcPts val="4007"/>
              </a:lnSpc>
            </a:pPr>
            <a:endParaRPr lang="en-US" sz="2862" spc="37">
              <a:solidFill>
                <a:srgbClr val="59054B"/>
              </a:solidFill>
              <a:latin typeface="Public Sans Bold"/>
            </a:endParaRPr>
          </a:p>
          <a:p>
            <a:pPr marL="617980" lvl="1" indent="-308990">
              <a:lnSpc>
                <a:spcPts val="4007"/>
              </a:lnSpc>
              <a:buFont typeface="Arial"/>
              <a:buChar char="•"/>
            </a:pPr>
            <a:r>
              <a:rPr lang="en-US" sz="2862" spc="37">
                <a:solidFill>
                  <a:srgbClr val="59054B"/>
                </a:solidFill>
                <a:latin typeface="Public Sans Bold"/>
              </a:rPr>
              <a:t>Supporting documents and photographs must be provided with your entry and clearly labelled</a:t>
            </a:r>
          </a:p>
          <a:p>
            <a:pPr>
              <a:lnSpc>
                <a:spcPts val="4007"/>
              </a:lnSpc>
            </a:pPr>
            <a:endParaRPr lang="en-US" sz="2862" spc="37">
              <a:solidFill>
                <a:srgbClr val="59054B"/>
              </a:solidFill>
              <a:latin typeface="Public Sans Bold"/>
            </a:endParaRPr>
          </a:p>
          <a:p>
            <a:pPr marL="617980" lvl="1" indent="-308990">
              <a:lnSpc>
                <a:spcPts val="4007"/>
              </a:lnSpc>
              <a:buFont typeface="Arial"/>
              <a:buChar char="•"/>
            </a:pPr>
            <a:r>
              <a:rPr lang="en-US" sz="2862" spc="37">
                <a:solidFill>
                  <a:srgbClr val="59054B"/>
                </a:solidFill>
                <a:latin typeface="Public Sans Bold"/>
              </a:rPr>
              <a:t> All information collected is handled with the upmost respect and privacy in line with CWB Privacy policy which can be found here: </a:t>
            </a:r>
            <a:r>
              <a:rPr lang="en-US" sz="2862" u="sng" spc="37">
                <a:solidFill>
                  <a:srgbClr val="59054B"/>
                </a:solidFill>
                <a:latin typeface="Public Sans Bold"/>
                <a:hlinkClick r:id="rId3" tooltip="https://www.cwb.org.au/privacy-policy"/>
              </a:rPr>
              <a:t>The Formalities | CWB</a:t>
            </a:r>
          </a:p>
          <a:p>
            <a:pPr>
              <a:lnSpc>
                <a:spcPts val="4007"/>
              </a:lnSpc>
            </a:pPr>
            <a:endParaRPr lang="en-US" sz="2862" u="sng" spc="37">
              <a:solidFill>
                <a:srgbClr val="59054B"/>
              </a:solidFill>
              <a:latin typeface="Public Sans Bold"/>
              <a:hlinkClick r:id="rId3" tooltip="https://www.cwb.org.au/privacy-policy"/>
            </a:endParaRPr>
          </a:p>
          <a:p>
            <a:pPr marL="617980" lvl="1" indent="-308990">
              <a:lnSpc>
                <a:spcPts val="4007"/>
              </a:lnSpc>
              <a:buFont typeface="Arial"/>
              <a:buChar char="•"/>
            </a:pPr>
            <a:r>
              <a:rPr lang="en-US" sz="2862" spc="37">
                <a:solidFill>
                  <a:srgbClr val="59054B"/>
                </a:solidFill>
                <a:latin typeface="Public Sans Bold"/>
              </a:rPr>
              <a:t>All entrants will be provided a nominee badge to share on their social media and website. </a:t>
            </a:r>
          </a:p>
          <a:p>
            <a:pPr>
              <a:lnSpc>
                <a:spcPts val="4007"/>
              </a:lnSpc>
            </a:pPr>
            <a:endParaRPr lang="en-US" sz="2862" spc="37">
              <a:solidFill>
                <a:srgbClr val="59054B"/>
              </a:solidFill>
              <a:latin typeface="Public Sans Bold"/>
            </a:endParaRPr>
          </a:p>
          <a:p>
            <a:pPr>
              <a:lnSpc>
                <a:spcPts val="4007"/>
              </a:lnSpc>
            </a:pPr>
            <a:endParaRPr lang="en-US" sz="2862" spc="37">
              <a:solidFill>
                <a:srgbClr val="59054B"/>
              </a:solidFill>
              <a:latin typeface="Public Sans Bold"/>
            </a:endParaRPr>
          </a:p>
          <a:p>
            <a:pPr>
              <a:lnSpc>
                <a:spcPts val="4007"/>
              </a:lnSpc>
            </a:pPr>
            <a:endParaRPr lang="en-US" sz="2862" spc="37">
              <a:solidFill>
                <a:srgbClr val="59054B"/>
              </a:solidFill>
              <a:latin typeface="Public Sans Bold"/>
            </a:endParaRPr>
          </a:p>
          <a:p>
            <a:pPr>
              <a:lnSpc>
                <a:spcPts val="2585"/>
              </a:lnSpc>
            </a:pPr>
            <a:endParaRPr lang="en-US" sz="2862" spc="37">
              <a:solidFill>
                <a:srgbClr val="59054B"/>
              </a:solidFill>
              <a:latin typeface="Public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06318" y="1226896"/>
            <a:ext cx="8563645" cy="10635249"/>
          </a:xfrm>
          <a:custGeom>
            <a:avLst/>
            <a:gdLst/>
            <a:ahLst/>
            <a:cxnLst/>
            <a:rect l="l" t="t" r="r" b="b"/>
            <a:pathLst>
              <a:path w="8563645" h="10635249">
                <a:moveTo>
                  <a:pt x="0" y="0"/>
                </a:moveTo>
                <a:lnTo>
                  <a:pt x="8563645" y="0"/>
                </a:lnTo>
                <a:lnTo>
                  <a:pt x="8563645" y="10635249"/>
                </a:lnTo>
                <a:lnTo>
                  <a:pt x="0" y="10635249"/>
                </a:lnTo>
                <a:lnTo>
                  <a:pt x="0" y="0"/>
                </a:lnTo>
                <a:close/>
              </a:path>
            </a:pathLst>
          </a:custGeom>
          <a:blipFill>
            <a:blip r:embed="rId2"/>
            <a:stretch>
              <a:fillRect t="-7561" r="-1048" b="-7774"/>
            </a:stretch>
          </a:blipFill>
        </p:spPr>
      </p:sp>
      <p:sp>
        <p:nvSpPr>
          <p:cNvPr id="3" name="Freeform 3"/>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3"/>
            <a:stretch>
              <a:fillRect/>
            </a:stretch>
          </a:blipFill>
        </p:spPr>
      </p:sp>
      <p:sp>
        <p:nvSpPr>
          <p:cNvPr id="4" name="TextBox 4"/>
          <p:cNvSpPr txBox="1"/>
          <p:nvPr/>
        </p:nvSpPr>
        <p:spPr>
          <a:xfrm>
            <a:off x="1685266" y="482580"/>
            <a:ext cx="12578240" cy="811531"/>
          </a:xfrm>
          <a:prstGeom prst="rect">
            <a:avLst/>
          </a:prstGeom>
        </p:spPr>
        <p:txBody>
          <a:bodyPr lIns="0" tIns="0" rIns="0" bIns="0" rtlCol="0" anchor="t">
            <a:spAutoFit/>
          </a:bodyPr>
          <a:lstStyle/>
          <a:p>
            <a:pPr>
              <a:lnSpc>
                <a:spcPts val="5280"/>
              </a:lnSpc>
            </a:pPr>
            <a:r>
              <a:rPr lang="en-US" sz="6600" spc="85">
                <a:solidFill>
                  <a:srgbClr val="59054B"/>
                </a:solidFill>
                <a:latin typeface="Hatton"/>
              </a:rPr>
              <a:t>APPLICATION FLOWCHART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97A1"/>
        </a:solidFill>
        <a:effectLst/>
      </p:bgPr>
    </p:bg>
    <p:spTree>
      <p:nvGrpSpPr>
        <p:cNvPr id="1" name=""/>
        <p:cNvGrpSpPr/>
        <p:nvPr/>
      </p:nvGrpSpPr>
      <p:grpSpPr>
        <a:xfrm>
          <a:off x="0" y="0"/>
          <a:ext cx="0" cy="0"/>
          <a:chOff x="0" y="0"/>
          <a:chExt cx="0" cy="0"/>
        </a:xfrm>
      </p:grpSpPr>
      <p:sp>
        <p:nvSpPr>
          <p:cNvPr id="2" name="TextBox 2"/>
          <p:cNvSpPr txBox="1"/>
          <p:nvPr/>
        </p:nvSpPr>
        <p:spPr>
          <a:xfrm>
            <a:off x="1297064" y="2275207"/>
            <a:ext cx="10750729" cy="811531"/>
          </a:xfrm>
          <a:prstGeom prst="rect">
            <a:avLst/>
          </a:prstGeom>
        </p:spPr>
        <p:txBody>
          <a:bodyPr lIns="0" tIns="0" rIns="0" bIns="0" rtlCol="0" anchor="t">
            <a:spAutoFit/>
          </a:bodyPr>
          <a:lstStyle/>
          <a:p>
            <a:pPr>
              <a:lnSpc>
                <a:spcPts val="5280"/>
              </a:lnSpc>
            </a:pPr>
            <a:r>
              <a:rPr lang="en-US" sz="6600" spc="85">
                <a:solidFill>
                  <a:srgbClr val="FFFFFF"/>
                </a:solidFill>
                <a:latin typeface="Hatton"/>
              </a:rPr>
              <a:t>BENEFITS OF ENTERING</a:t>
            </a:r>
          </a:p>
        </p:txBody>
      </p:sp>
      <p:sp>
        <p:nvSpPr>
          <p:cNvPr id="3" name="TextBox 3"/>
          <p:cNvSpPr txBox="1"/>
          <p:nvPr/>
        </p:nvSpPr>
        <p:spPr>
          <a:xfrm>
            <a:off x="781471" y="3001012"/>
            <a:ext cx="21382832" cy="7346641"/>
          </a:xfrm>
          <a:prstGeom prst="rect">
            <a:avLst/>
          </a:prstGeom>
        </p:spPr>
        <p:txBody>
          <a:bodyPr lIns="0" tIns="0" rIns="0" bIns="0" rtlCol="0" anchor="t">
            <a:spAutoFit/>
          </a:bodyPr>
          <a:lstStyle/>
          <a:p>
            <a:pPr marL="746902" lvl="1" indent="-373451">
              <a:lnSpc>
                <a:spcPts val="4843"/>
              </a:lnSpc>
              <a:buFont typeface="Arial"/>
              <a:buChar char="•"/>
            </a:pPr>
            <a:r>
              <a:rPr lang="en-US" sz="3459" spc="44">
                <a:solidFill>
                  <a:srgbClr val="FFFFFF"/>
                </a:solidFill>
                <a:latin typeface="Public Sans Bold"/>
              </a:rPr>
              <a:t>validate your hard work, purpose and creativity</a:t>
            </a:r>
          </a:p>
          <a:p>
            <a:pPr>
              <a:lnSpc>
                <a:spcPts val="4843"/>
              </a:lnSpc>
            </a:pPr>
            <a:endParaRPr lang="en-US" sz="3459" spc="44">
              <a:solidFill>
                <a:srgbClr val="FFFFFF"/>
              </a:solidFill>
              <a:latin typeface="Public Sans Bold"/>
            </a:endParaRPr>
          </a:p>
          <a:p>
            <a:pPr marL="746902" lvl="1" indent="-373451">
              <a:lnSpc>
                <a:spcPts val="4843"/>
              </a:lnSpc>
              <a:buFont typeface="Arial"/>
              <a:buChar char="•"/>
            </a:pPr>
            <a:r>
              <a:rPr lang="en-US" sz="3459" spc="44">
                <a:solidFill>
                  <a:srgbClr val="FFFFFF"/>
                </a:solidFill>
                <a:latin typeface="Public Sans Bold"/>
              </a:rPr>
              <a:t>recognition for your  business and leadership skills</a:t>
            </a:r>
          </a:p>
          <a:p>
            <a:pPr>
              <a:lnSpc>
                <a:spcPts val="4843"/>
              </a:lnSpc>
            </a:pPr>
            <a:endParaRPr lang="en-US" sz="3459" spc="44">
              <a:solidFill>
                <a:srgbClr val="FFFFFF"/>
              </a:solidFill>
              <a:latin typeface="Public Sans Bold"/>
            </a:endParaRPr>
          </a:p>
          <a:p>
            <a:pPr marL="746902" lvl="1" indent="-373451">
              <a:lnSpc>
                <a:spcPts val="4843"/>
              </a:lnSpc>
              <a:buFont typeface="Arial"/>
              <a:buChar char="•"/>
            </a:pPr>
            <a:r>
              <a:rPr lang="en-US" sz="3459" spc="44">
                <a:solidFill>
                  <a:srgbClr val="FFFFFF"/>
                </a:solidFill>
                <a:latin typeface="Public Sans Bold"/>
              </a:rPr>
              <a:t>positive exposure for your business/organisation</a:t>
            </a:r>
          </a:p>
          <a:p>
            <a:pPr>
              <a:lnSpc>
                <a:spcPts val="4843"/>
              </a:lnSpc>
            </a:pPr>
            <a:endParaRPr lang="en-US" sz="3459" spc="44">
              <a:solidFill>
                <a:srgbClr val="FFFFFF"/>
              </a:solidFill>
              <a:latin typeface="Public Sans Bold"/>
            </a:endParaRPr>
          </a:p>
          <a:p>
            <a:pPr marL="799089" lvl="1" indent="-399544">
              <a:lnSpc>
                <a:spcPts val="5181"/>
              </a:lnSpc>
              <a:buFont typeface="Arial"/>
              <a:buChar char="•"/>
            </a:pPr>
            <a:r>
              <a:rPr lang="en-US" sz="3701" spc="48">
                <a:solidFill>
                  <a:srgbClr val="FFFFFF"/>
                </a:solidFill>
                <a:latin typeface="Public Sans Bold"/>
              </a:rPr>
              <a:t>network and meet other great business women </a:t>
            </a:r>
          </a:p>
          <a:p>
            <a:pPr>
              <a:lnSpc>
                <a:spcPts val="5181"/>
              </a:lnSpc>
            </a:pPr>
            <a:endParaRPr lang="en-US" sz="3701" spc="48">
              <a:solidFill>
                <a:srgbClr val="FFFFFF"/>
              </a:solidFill>
              <a:latin typeface="Public Sans Bold"/>
            </a:endParaRPr>
          </a:p>
          <a:p>
            <a:pPr marL="799089" lvl="1" indent="-399544">
              <a:lnSpc>
                <a:spcPts val="5181"/>
              </a:lnSpc>
              <a:buFont typeface="Arial"/>
              <a:buChar char="•"/>
            </a:pPr>
            <a:r>
              <a:rPr lang="en-US" sz="3701" spc="48">
                <a:solidFill>
                  <a:srgbClr val="FFFFFF"/>
                </a:solidFill>
                <a:latin typeface="Public Sans Bold"/>
              </a:rPr>
              <a:t>helps the positive reputation of your business</a:t>
            </a:r>
          </a:p>
          <a:p>
            <a:pPr>
              <a:lnSpc>
                <a:spcPts val="5181"/>
              </a:lnSpc>
            </a:pPr>
            <a:endParaRPr lang="en-US" sz="3701" spc="48">
              <a:solidFill>
                <a:srgbClr val="FFFFFF"/>
              </a:solidFill>
              <a:latin typeface="Public Sans Bold"/>
            </a:endParaRPr>
          </a:p>
          <a:p>
            <a:pPr marL="799089" lvl="1" indent="-399544">
              <a:lnSpc>
                <a:spcPts val="5181"/>
              </a:lnSpc>
              <a:buFont typeface="Arial"/>
              <a:buChar char="•"/>
            </a:pPr>
            <a:r>
              <a:rPr lang="en-US" sz="3701" spc="48">
                <a:solidFill>
                  <a:srgbClr val="FFFFFF"/>
                </a:solidFill>
                <a:latin typeface="Public Sans Bold"/>
              </a:rPr>
              <a:t>be amongst Canberra's female business leaders</a:t>
            </a:r>
          </a:p>
          <a:p>
            <a:pPr>
              <a:lnSpc>
                <a:spcPts val="3124"/>
              </a:lnSpc>
            </a:pPr>
            <a:endParaRPr lang="en-US" sz="3701" spc="48">
              <a:solidFill>
                <a:srgbClr val="FFFFFF"/>
              </a:solidFill>
              <a:latin typeface="Public Sans Bold"/>
            </a:endParaRPr>
          </a:p>
        </p:txBody>
      </p:sp>
      <p:sp>
        <p:nvSpPr>
          <p:cNvPr id="4" name="Freeform 4"/>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054B"/>
        </a:solidFill>
        <a:effectLst/>
      </p:bgPr>
    </p:bg>
    <p:spTree>
      <p:nvGrpSpPr>
        <p:cNvPr id="1" name=""/>
        <p:cNvGrpSpPr/>
        <p:nvPr/>
      </p:nvGrpSpPr>
      <p:grpSpPr>
        <a:xfrm>
          <a:off x="0" y="0"/>
          <a:ext cx="0" cy="0"/>
          <a:chOff x="0" y="0"/>
          <a:chExt cx="0" cy="0"/>
        </a:xfrm>
      </p:grpSpPr>
      <p:sp>
        <p:nvSpPr>
          <p:cNvPr id="2" name="TextBox 2"/>
          <p:cNvSpPr txBox="1"/>
          <p:nvPr/>
        </p:nvSpPr>
        <p:spPr>
          <a:xfrm>
            <a:off x="1163714" y="2453630"/>
            <a:ext cx="15239502" cy="12998074"/>
          </a:xfrm>
          <a:prstGeom prst="rect">
            <a:avLst/>
          </a:prstGeom>
        </p:spPr>
        <p:txBody>
          <a:bodyPr lIns="0" tIns="0" rIns="0" bIns="0" rtlCol="0" anchor="t">
            <a:spAutoFit/>
          </a:bodyPr>
          <a:lstStyle/>
          <a:p>
            <a:pPr>
              <a:lnSpc>
                <a:spcPts val="4920"/>
              </a:lnSpc>
            </a:pPr>
            <a:endParaRPr/>
          </a:p>
          <a:p>
            <a:pPr marL="758845" lvl="1" indent="-379423">
              <a:lnSpc>
                <a:spcPts val="4920"/>
              </a:lnSpc>
              <a:buFont typeface="Arial"/>
              <a:buChar char="•"/>
            </a:pPr>
            <a:r>
              <a:rPr lang="en-US" sz="3514" spc="45">
                <a:solidFill>
                  <a:srgbClr val="FFFFFF"/>
                </a:solidFill>
                <a:latin typeface="Public Sans Bold"/>
              </a:rPr>
              <a:t>ensure your application is clear, concise, well structured and written in the first person</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use headings, dot points,  short sentences, white space</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use examples and backup with evidence e.g. stats/data, testimonials</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provide all required documentation</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ensure you enter the correct category/ies</a:t>
            </a: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p:txBody>
      </p:sp>
      <p:sp>
        <p:nvSpPr>
          <p:cNvPr id="3" name="Freeform 3"/>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4" name="TextBox 4"/>
          <p:cNvSpPr txBox="1"/>
          <p:nvPr/>
        </p:nvSpPr>
        <p:spPr>
          <a:xfrm>
            <a:off x="1163714" y="2228840"/>
            <a:ext cx="12413800" cy="811530"/>
          </a:xfrm>
          <a:prstGeom prst="rect">
            <a:avLst/>
          </a:prstGeom>
        </p:spPr>
        <p:txBody>
          <a:bodyPr lIns="0" tIns="0" rIns="0" bIns="0" rtlCol="0" anchor="t">
            <a:spAutoFit/>
          </a:bodyPr>
          <a:lstStyle/>
          <a:p>
            <a:pPr>
              <a:lnSpc>
                <a:spcPts val="5280"/>
              </a:lnSpc>
            </a:pPr>
            <a:r>
              <a:rPr lang="en-US" sz="6600" spc="85">
                <a:solidFill>
                  <a:srgbClr val="FFFFFF"/>
                </a:solidFill>
                <a:latin typeface="Hatton"/>
              </a:rPr>
              <a:t>TIPS FOR APPLICATIONS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054B"/>
        </a:solidFill>
        <a:effectLst/>
      </p:bgPr>
    </p:bg>
    <p:spTree>
      <p:nvGrpSpPr>
        <p:cNvPr id="1" name=""/>
        <p:cNvGrpSpPr/>
        <p:nvPr/>
      </p:nvGrpSpPr>
      <p:grpSpPr>
        <a:xfrm>
          <a:off x="0" y="0"/>
          <a:ext cx="0" cy="0"/>
          <a:chOff x="0" y="0"/>
          <a:chExt cx="0" cy="0"/>
        </a:xfrm>
      </p:grpSpPr>
      <p:sp>
        <p:nvSpPr>
          <p:cNvPr id="2" name="TextBox 2"/>
          <p:cNvSpPr txBox="1"/>
          <p:nvPr/>
        </p:nvSpPr>
        <p:spPr>
          <a:xfrm>
            <a:off x="1163714" y="2453630"/>
            <a:ext cx="15239502" cy="14236324"/>
          </a:xfrm>
          <a:prstGeom prst="rect">
            <a:avLst/>
          </a:prstGeom>
        </p:spPr>
        <p:txBody>
          <a:bodyPr lIns="0" tIns="0" rIns="0" bIns="0" rtlCol="0" anchor="t">
            <a:spAutoFit/>
          </a:bodyPr>
          <a:lstStyle/>
          <a:p>
            <a:pPr>
              <a:lnSpc>
                <a:spcPts val="4920"/>
              </a:lnSpc>
            </a:pPr>
            <a:endParaRPr/>
          </a:p>
          <a:p>
            <a:pPr marL="758845" lvl="1" indent="-379423">
              <a:lnSpc>
                <a:spcPts val="4920"/>
              </a:lnSpc>
              <a:buFont typeface="Arial"/>
              <a:buChar char="•"/>
            </a:pPr>
            <a:r>
              <a:rPr lang="en-US" sz="3514" spc="45">
                <a:solidFill>
                  <a:srgbClr val="FFFFFF"/>
                </a:solidFill>
                <a:latin typeface="Public Sans Bold"/>
              </a:rPr>
              <a:t>what is your business journey? How do you tell YOUR story?</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what are some of your business milestones?</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what challenges have you overcome? How did you overcome them?</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what makes your business different to others in your industry?</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what are some of your main achievements?</a:t>
            </a: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p:txBody>
      </p:sp>
      <p:sp>
        <p:nvSpPr>
          <p:cNvPr id="3" name="Freeform 3"/>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4" name="TextBox 4"/>
          <p:cNvSpPr txBox="1"/>
          <p:nvPr/>
        </p:nvSpPr>
        <p:spPr>
          <a:xfrm>
            <a:off x="1163714" y="2228840"/>
            <a:ext cx="12413800" cy="811530"/>
          </a:xfrm>
          <a:prstGeom prst="rect">
            <a:avLst/>
          </a:prstGeom>
        </p:spPr>
        <p:txBody>
          <a:bodyPr lIns="0" tIns="0" rIns="0" bIns="0" rtlCol="0" anchor="t">
            <a:spAutoFit/>
          </a:bodyPr>
          <a:lstStyle/>
          <a:p>
            <a:pPr>
              <a:lnSpc>
                <a:spcPts val="5280"/>
              </a:lnSpc>
            </a:pPr>
            <a:r>
              <a:rPr lang="en-US" sz="6600" spc="85">
                <a:solidFill>
                  <a:srgbClr val="FFFFFF"/>
                </a:solidFill>
                <a:latin typeface="Hatton"/>
              </a:rPr>
              <a:t>REFLECTION...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054B"/>
        </a:solidFill>
        <a:effectLst/>
      </p:bgPr>
    </p:bg>
    <p:spTree>
      <p:nvGrpSpPr>
        <p:cNvPr id="1" name=""/>
        <p:cNvGrpSpPr/>
        <p:nvPr/>
      </p:nvGrpSpPr>
      <p:grpSpPr>
        <a:xfrm>
          <a:off x="0" y="0"/>
          <a:ext cx="0" cy="0"/>
          <a:chOff x="0" y="0"/>
          <a:chExt cx="0" cy="0"/>
        </a:xfrm>
      </p:grpSpPr>
      <p:sp>
        <p:nvSpPr>
          <p:cNvPr id="2" name="TextBox 2"/>
          <p:cNvSpPr txBox="1"/>
          <p:nvPr/>
        </p:nvSpPr>
        <p:spPr>
          <a:xfrm>
            <a:off x="1163714" y="2453630"/>
            <a:ext cx="15239502" cy="13617199"/>
          </a:xfrm>
          <a:prstGeom prst="rect">
            <a:avLst/>
          </a:prstGeom>
        </p:spPr>
        <p:txBody>
          <a:bodyPr lIns="0" tIns="0" rIns="0" bIns="0" rtlCol="0" anchor="t">
            <a:spAutoFit/>
          </a:bodyPr>
          <a:lstStyle/>
          <a:p>
            <a:pPr>
              <a:lnSpc>
                <a:spcPts val="4920"/>
              </a:lnSpc>
            </a:pPr>
            <a:endParaRPr/>
          </a:p>
          <a:p>
            <a:pPr>
              <a:lnSpc>
                <a:spcPts val="4920"/>
              </a:lnSpc>
            </a:pPr>
            <a:endParaRPr/>
          </a:p>
          <a:p>
            <a:pPr marL="758845" lvl="1" indent="-379423">
              <a:lnSpc>
                <a:spcPts val="4920"/>
              </a:lnSpc>
              <a:buFont typeface="Arial"/>
              <a:buChar char="•"/>
            </a:pPr>
            <a:r>
              <a:rPr lang="en-US" sz="3514" spc="45">
                <a:solidFill>
                  <a:srgbClr val="FFFFFF"/>
                </a:solidFill>
                <a:latin typeface="Public Sans Bold"/>
              </a:rPr>
              <a:t>what benefits do you bring to your clients?</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what impact does your business or innovation make?</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how has your business grown? What evidence can you supply?</a:t>
            </a:r>
          </a:p>
          <a:p>
            <a:pPr>
              <a:lnSpc>
                <a:spcPts val="4920"/>
              </a:lnSpc>
            </a:pPr>
            <a:endParaRPr lang="en-US" sz="3514" spc="45">
              <a:solidFill>
                <a:srgbClr val="FFFFFF"/>
              </a:solidFill>
              <a:latin typeface="Public Sans Bold"/>
            </a:endParaRPr>
          </a:p>
          <a:p>
            <a:pPr marL="758845" lvl="1" indent="-379423">
              <a:lnSpc>
                <a:spcPts val="4920"/>
              </a:lnSpc>
              <a:buFont typeface="Arial"/>
              <a:buChar char="•"/>
            </a:pPr>
            <a:r>
              <a:rPr lang="en-US" sz="3514" spc="45">
                <a:solidFill>
                  <a:srgbClr val="FFFFFF"/>
                </a:solidFill>
                <a:latin typeface="Public Sans Bold"/>
              </a:rPr>
              <a:t>what connections do you have with the local community?</a:t>
            </a: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p:txBody>
      </p:sp>
      <p:sp>
        <p:nvSpPr>
          <p:cNvPr id="3" name="Freeform 3"/>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4" name="TextBox 4"/>
          <p:cNvSpPr txBox="1"/>
          <p:nvPr/>
        </p:nvSpPr>
        <p:spPr>
          <a:xfrm>
            <a:off x="1163714" y="2228840"/>
            <a:ext cx="12413800" cy="811530"/>
          </a:xfrm>
          <a:prstGeom prst="rect">
            <a:avLst/>
          </a:prstGeom>
        </p:spPr>
        <p:txBody>
          <a:bodyPr lIns="0" tIns="0" rIns="0" bIns="0" rtlCol="0" anchor="t">
            <a:spAutoFit/>
          </a:bodyPr>
          <a:lstStyle/>
          <a:p>
            <a:pPr>
              <a:lnSpc>
                <a:spcPts val="5280"/>
              </a:lnSpc>
            </a:pPr>
            <a:r>
              <a:rPr lang="en-US" sz="6600" spc="85">
                <a:solidFill>
                  <a:srgbClr val="FFFFFF"/>
                </a:solidFill>
                <a:latin typeface="Hatton"/>
              </a:rPr>
              <a:t>REFLECTION...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3" name="TextBox 3"/>
          <p:cNvSpPr txBox="1"/>
          <p:nvPr/>
        </p:nvSpPr>
        <p:spPr>
          <a:xfrm>
            <a:off x="1297064" y="2275207"/>
            <a:ext cx="10750729" cy="811531"/>
          </a:xfrm>
          <a:prstGeom prst="rect">
            <a:avLst/>
          </a:prstGeom>
        </p:spPr>
        <p:txBody>
          <a:bodyPr lIns="0" tIns="0" rIns="0" bIns="0" rtlCol="0" anchor="t">
            <a:spAutoFit/>
          </a:bodyPr>
          <a:lstStyle/>
          <a:p>
            <a:pPr>
              <a:lnSpc>
                <a:spcPts val="5280"/>
              </a:lnSpc>
            </a:pPr>
            <a:r>
              <a:rPr lang="en-US" sz="6600" spc="85">
                <a:solidFill>
                  <a:srgbClr val="59054B"/>
                </a:solidFill>
                <a:latin typeface="Hatton"/>
              </a:rPr>
              <a:t>CONTACT</a:t>
            </a:r>
          </a:p>
        </p:txBody>
      </p:sp>
      <p:sp>
        <p:nvSpPr>
          <p:cNvPr id="4" name="TextBox 4"/>
          <p:cNvSpPr txBox="1"/>
          <p:nvPr/>
        </p:nvSpPr>
        <p:spPr>
          <a:xfrm>
            <a:off x="596026" y="3382702"/>
            <a:ext cx="17691974" cy="5754256"/>
          </a:xfrm>
          <a:prstGeom prst="rect">
            <a:avLst/>
          </a:prstGeom>
        </p:spPr>
        <p:txBody>
          <a:bodyPr lIns="0" tIns="0" rIns="0" bIns="0" rtlCol="0" anchor="t">
            <a:spAutoFit/>
          </a:bodyPr>
          <a:lstStyle/>
          <a:p>
            <a:pPr marL="1200896" lvl="1" indent="-600448">
              <a:lnSpc>
                <a:spcPts val="7787"/>
              </a:lnSpc>
              <a:buFont typeface="Arial"/>
              <a:buChar char="•"/>
            </a:pPr>
            <a:r>
              <a:rPr lang="en-US" sz="5562" spc="72">
                <a:solidFill>
                  <a:srgbClr val="59054B"/>
                </a:solidFill>
                <a:latin typeface="Public Sans Bold"/>
              </a:rPr>
              <a:t>www.cwb.org.au</a:t>
            </a:r>
          </a:p>
          <a:p>
            <a:pPr marL="1200896" lvl="1" indent="-600448">
              <a:lnSpc>
                <a:spcPts val="7787"/>
              </a:lnSpc>
              <a:buFont typeface="Arial"/>
              <a:buChar char="•"/>
            </a:pPr>
            <a:r>
              <a:rPr lang="en-US" sz="5562" spc="72">
                <a:solidFill>
                  <a:srgbClr val="59054B"/>
                </a:solidFill>
                <a:latin typeface="Public Sans Bold"/>
              </a:rPr>
              <a:t>office@cwb.org.au</a:t>
            </a:r>
          </a:p>
          <a:p>
            <a:pPr marL="1200896" lvl="1" indent="-600448">
              <a:lnSpc>
                <a:spcPts val="7787"/>
              </a:lnSpc>
              <a:buFont typeface="Arial"/>
              <a:buChar char="•"/>
            </a:pPr>
            <a:r>
              <a:rPr lang="en-US" sz="5562" spc="72">
                <a:solidFill>
                  <a:srgbClr val="59054B"/>
                </a:solidFill>
                <a:latin typeface="Public Sans Bold"/>
              </a:rPr>
              <a:t>newsletter for members</a:t>
            </a:r>
          </a:p>
          <a:p>
            <a:pPr marL="1200896" lvl="1" indent="-600448">
              <a:lnSpc>
                <a:spcPts val="7787"/>
              </a:lnSpc>
              <a:buFont typeface="Arial"/>
              <a:buChar char="•"/>
            </a:pPr>
            <a:r>
              <a:rPr lang="en-US" sz="5562" spc="72">
                <a:solidFill>
                  <a:srgbClr val="59054B"/>
                </a:solidFill>
                <a:latin typeface="Public Sans Bold"/>
              </a:rPr>
              <a:t>become a member - www.cwb.org.au/membership</a:t>
            </a:r>
          </a:p>
          <a:p>
            <a:pPr>
              <a:lnSpc>
                <a:spcPts val="4007"/>
              </a:lnSpc>
            </a:pPr>
            <a:endParaRPr lang="en-US" sz="5562" spc="72">
              <a:solidFill>
                <a:srgbClr val="59054B"/>
              </a:solidFill>
              <a:latin typeface="Public Sans Bold"/>
            </a:endParaRPr>
          </a:p>
          <a:p>
            <a:pPr>
              <a:lnSpc>
                <a:spcPts val="2585"/>
              </a:lnSpc>
            </a:pPr>
            <a:endParaRPr lang="en-US" sz="5562" spc="72">
              <a:solidFill>
                <a:srgbClr val="59054B"/>
              </a:solidFill>
              <a:latin typeface="Public Sans Bold"/>
            </a:endParaRPr>
          </a:p>
        </p:txBody>
      </p:sp>
      <p:pic>
        <p:nvPicPr>
          <p:cNvPr id="6" name="Picture 5" descr="A group of people posing for a photo&#10;&#10;Description automatically generated">
            <a:extLst>
              <a:ext uri="{FF2B5EF4-FFF2-40B4-BE49-F238E27FC236}">
                <a16:creationId xmlns:a16="http://schemas.microsoft.com/office/drawing/2014/main" id="{A99601F2-2876-D69A-1886-8CBA81755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2275207"/>
            <a:ext cx="6628107" cy="441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054B"/>
        </a:solidFill>
        <a:effectLst/>
      </p:bgPr>
    </p:bg>
    <p:spTree>
      <p:nvGrpSpPr>
        <p:cNvPr id="1" name=""/>
        <p:cNvGrpSpPr/>
        <p:nvPr/>
      </p:nvGrpSpPr>
      <p:grpSpPr>
        <a:xfrm>
          <a:off x="0" y="0"/>
          <a:ext cx="0" cy="0"/>
          <a:chOff x="0" y="0"/>
          <a:chExt cx="0" cy="0"/>
        </a:xfrm>
      </p:grpSpPr>
      <p:sp>
        <p:nvSpPr>
          <p:cNvPr id="2" name="TextBox 2"/>
          <p:cNvSpPr txBox="1"/>
          <p:nvPr/>
        </p:nvSpPr>
        <p:spPr>
          <a:xfrm>
            <a:off x="1163714" y="3377932"/>
            <a:ext cx="15239502" cy="6806824"/>
          </a:xfrm>
          <a:prstGeom prst="rect">
            <a:avLst/>
          </a:prstGeom>
        </p:spPr>
        <p:txBody>
          <a:bodyPr lIns="0" tIns="0" rIns="0" bIns="0" rtlCol="0" anchor="t">
            <a:spAutoFit/>
          </a:bodyPr>
          <a:lstStyle/>
          <a:p>
            <a:pPr>
              <a:lnSpc>
                <a:spcPts val="4920"/>
              </a:lnSpc>
            </a:pPr>
            <a:endParaRPr/>
          </a:p>
          <a:p>
            <a:pPr>
              <a:lnSpc>
                <a:spcPts val="4920"/>
              </a:lnSpc>
            </a:pPr>
            <a:r>
              <a:rPr lang="en-US" sz="3514" spc="45">
                <a:solidFill>
                  <a:srgbClr val="FFFFFF"/>
                </a:solidFill>
                <a:latin typeface="Public Sans Bold"/>
              </a:rPr>
              <a:t>Canberra Women in Business (CWB) is a not-for-profit incorporated association supporting women in business in the Canberra region.</a:t>
            </a:r>
          </a:p>
          <a:p>
            <a:pPr>
              <a:lnSpc>
                <a:spcPts val="4920"/>
              </a:lnSpc>
            </a:pPr>
            <a:r>
              <a:rPr lang="en-US" sz="3514" spc="45">
                <a:solidFill>
                  <a:srgbClr val="FFFFFF"/>
                </a:solidFill>
                <a:latin typeface="Public Sans Bold"/>
              </a:rPr>
              <a:t>Founded in 1992, CWB (formerly the Chamber of Women in Business) was created by women and run solely for women, to provide support and development opportunities for local businesswomen.</a:t>
            </a:r>
          </a:p>
          <a:p>
            <a:pPr>
              <a:lnSpc>
                <a:spcPts val="4920"/>
              </a:lnSpc>
            </a:pPr>
            <a:r>
              <a:rPr lang="en-US" sz="3514" spc="45">
                <a:solidFill>
                  <a:srgbClr val="FFFFFF"/>
                </a:solidFill>
                <a:latin typeface="Public Sans Bold"/>
              </a:rPr>
              <a:t>Each year, our CWB Awards recognise and reward the valuable contributions and outstanding achievements of business women across the Canberra region.</a:t>
            </a:r>
          </a:p>
          <a:p>
            <a:pPr>
              <a:lnSpc>
                <a:spcPts val="4920"/>
              </a:lnSpc>
            </a:pPr>
            <a:endParaRPr lang="en-US" sz="3514" spc="45">
              <a:solidFill>
                <a:srgbClr val="FFFFFF"/>
              </a:solidFill>
              <a:latin typeface="Public Sans Bold"/>
            </a:endParaRPr>
          </a:p>
          <a:p>
            <a:pPr>
              <a:lnSpc>
                <a:spcPts val="4920"/>
              </a:lnSpc>
            </a:pPr>
            <a:endParaRPr lang="en-US" sz="3514" spc="45">
              <a:solidFill>
                <a:srgbClr val="FFFFFF"/>
              </a:solidFill>
              <a:latin typeface="Public Sans Bold"/>
            </a:endParaRPr>
          </a:p>
        </p:txBody>
      </p:sp>
      <p:sp>
        <p:nvSpPr>
          <p:cNvPr id="3" name="Freeform 3"/>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4" name="TextBox 4"/>
          <p:cNvSpPr txBox="1"/>
          <p:nvPr/>
        </p:nvSpPr>
        <p:spPr>
          <a:xfrm>
            <a:off x="1163714" y="2228840"/>
            <a:ext cx="10409433" cy="811530"/>
          </a:xfrm>
          <a:prstGeom prst="rect">
            <a:avLst/>
          </a:prstGeom>
        </p:spPr>
        <p:txBody>
          <a:bodyPr lIns="0" tIns="0" rIns="0" bIns="0" rtlCol="0" anchor="t">
            <a:spAutoFit/>
          </a:bodyPr>
          <a:lstStyle/>
          <a:p>
            <a:pPr>
              <a:lnSpc>
                <a:spcPts val="5280"/>
              </a:lnSpc>
            </a:pPr>
            <a:r>
              <a:rPr lang="en-US" sz="6600" spc="85">
                <a:solidFill>
                  <a:srgbClr val="FFFFFF"/>
                </a:solidFill>
                <a:latin typeface="Hatton"/>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CDC0"/>
        </a:solidFill>
        <a:effectLst/>
      </p:bgPr>
    </p:bg>
    <p:spTree>
      <p:nvGrpSpPr>
        <p:cNvPr id="1" name=""/>
        <p:cNvGrpSpPr/>
        <p:nvPr/>
      </p:nvGrpSpPr>
      <p:grpSpPr>
        <a:xfrm>
          <a:off x="0" y="0"/>
          <a:ext cx="0" cy="0"/>
          <a:chOff x="0" y="0"/>
          <a:chExt cx="0" cy="0"/>
        </a:xfrm>
      </p:grpSpPr>
      <p:sp>
        <p:nvSpPr>
          <p:cNvPr id="2" name="Freeform 2"/>
          <p:cNvSpPr/>
          <p:nvPr/>
        </p:nvSpPr>
        <p:spPr>
          <a:xfrm>
            <a:off x="13869347" y="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3" name="Freeform 3"/>
          <p:cNvSpPr/>
          <p:nvPr/>
        </p:nvSpPr>
        <p:spPr>
          <a:xfrm>
            <a:off x="8377625" y="2219914"/>
            <a:ext cx="8310030" cy="3545855"/>
          </a:xfrm>
          <a:custGeom>
            <a:avLst/>
            <a:gdLst/>
            <a:ahLst/>
            <a:cxnLst/>
            <a:rect l="l" t="t" r="r" b="b"/>
            <a:pathLst>
              <a:path w="8310030" h="3545855">
                <a:moveTo>
                  <a:pt x="0" y="0"/>
                </a:moveTo>
                <a:lnTo>
                  <a:pt x="8310029" y="0"/>
                </a:lnTo>
                <a:lnTo>
                  <a:pt x="8310029" y="3545855"/>
                </a:lnTo>
                <a:lnTo>
                  <a:pt x="0" y="3545855"/>
                </a:lnTo>
                <a:lnTo>
                  <a:pt x="0" y="0"/>
                </a:lnTo>
                <a:close/>
              </a:path>
            </a:pathLst>
          </a:custGeom>
          <a:blipFill>
            <a:blip r:embed="rId3"/>
            <a:stretch>
              <a:fillRect/>
            </a:stretch>
          </a:blipFill>
        </p:spPr>
      </p:sp>
      <p:sp>
        <p:nvSpPr>
          <p:cNvPr id="4" name="Freeform 4"/>
          <p:cNvSpPr/>
          <p:nvPr/>
        </p:nvSpPr>
        <p:spPr>
          <a:xfrm>
            <a:off x="1062432" y="2219914"/>
            <a:ext cx="6348006" cy="4114800"/>
          </a:xfrm>
          <a:custGeom>
            <a:avLst/>
            <a:gdLst/>
            <a:ahLst/>
            <a:cxnLst/>
            <a:rect l="l" t="t" r="r" b="b"/>
            <a:pathLst>
              <a:path w="6348006" h="4114800">
                <a:moveTo>
                  <a:pt x="0" y="0"/>
                </a:moveTo>
                <a:lnTo>
                  <a:pt x="6348006" y="0"/>
                </a:lnTo>
                <a:lnTo>
                  <a:pt x="6348006" y="4114800"/>
                </a:lnTo>
                <a:lnTo>
                  <a:pt x="0" y="4114800"/>
                </a:lnTo>
                <a:lnTo>
                  <a:pt x="0" y="0"/>
                </a:lnTo>
                <a:close/>
              </a:path>
            </a:pathLst>
          </a:custGeom>
          <a:blipFill>
            <a:blip r:embed="rId4"/>
            <a:stretch>
              <a:fillRect/>
            </a:stretch>
          </a:blipFill>
        </p:spPr>
      </p:sp>
      <p:sp>
        <p:nvSpPr>
          <p:cNvPr id="5" name="Freeform 5"/>
          <p:cNvSpPr/>
          <p:nvPr/>
        </p:nvSpPr>
        <p:spPr>
          <a:xfrm>
            <a:off x="1028700" y="8812844"/>
            <a:ext cx="6381738" cy="922693"/>
          </a:xfrm>
          <a:custGeom>
            <a:avLst/>
            <a:gdLst/>
            <a:ahLst/>
            <a:cxnLst/>
            <a:rect l="l" t="t" r="r" b="b"/>
            <a:pathLst>
              <a:path w="6381738" h="922693">
                <a:moveTo>
                  <a:pt x="0" y="0"/>
                </a:moveTo>
                <a:lnTo>
                  <a:pt x="6381738" y="0"/>
                </a:lnTo>
                <a:lnTo>
                  <a:pt x="6381738" y="922693"/>
                </a:lnTo>
                <a:lnTo>
                  <a:pt x="0" y="922693"/>
                </a:lnTo>
                <a:lnTo>
                  <a:pt x="0" y="0"/>
                </a:lnTo>
                <a:close/>
              </a:path>
            </a:pathLst>
          </a:custGeom>
          <a:blipFill>
            <a:blip r:embed="rId5"/>
            <a:stretch>
              <a:fillRect/>
            </a:stretch>
          </a:blipFill>
        </p:spPr>
      </p:sp>
      <p:sp>
        <p:nvSpPr>
          <p:cNvPr id="6" name="Freeform 6"/>
          <p:cNvSpPr/>
          <p:nvPr/>
        </p:nvSpPr>
        <p:spPr>
          <a:xfrm>
            <a:off x="13289286" y="7277892"/>
            <a:ext cx="4784535" cy="2723198"/>
          </a:xfrm>
          <a:custGeom>
            <a:avLst/>
            <a:gdLst/>
            <a:ahLst/>
            <a:cxnLst/>
            <a:rect l="l" t="t" r="r" b="b"/>
            <a:pathLst>
              <a:path w="4784535" h="2723198">
                <a:moveTo>
                  <a:pt x="0" y="0"/>
                </a:moveTo>
                <a:lnTo>
                  <a:pt x="4784535" y="0"/>
                </a:lnTo>
                <a:lnTo>
                  <a:pt x="4784535" y="2723197"/>
                </a:lnTo>
                <a:lnTo>
                  <a:pt x="0" y="2723197"/>
                </a:lnTo>
                <a:lnTo>
                  <a:pt x="0" y="0"/>
                </a:lnTo>
                <a:close/>
              </a:path>
            </a:pathLst>
          </a:custGeom>
          <a:blipFill>
            <a:blip r:embed="rId6"/>
            <a:stretch>
              <a:fillRect/>
            </a:stretch>
          </a:blipFill>
        </p:spPr>
      </p:sp>
      <p:sp>
        <p:nvSpPr>
          <p:cNvPr id="7" name="Freeform 7"/>
          <p:cNvSpPr/>
          <p:nvPr/>
        </p:nvSpPr>
        <p:spPr>
          <a:xfrm>
            <a:off x="702391" y="6534817"/>
            <a:ext cx="7034355" cy="1604638"/>
          </a:xfrm>
          <a:custGeom>
            <a:avLst/>
            <a:gdLst/>
            <a:ahLst/>
            <a:cxnLst/>
            <a:rect l="l" t="t" r="r" b="b"/>
            <a:pathLst>
              <a:path w="7034355" h="1604638">
                <a:moveTo>
                  <a:pt x="0" y="0"/>
                </a:moveTo>
                <a:lnTo>
                  <a:pt x="7034355" y="0"/>
                </a:lnTo>
                <a:lnTo>
                  <a:pt x="7034355" y="1604638"/>
                </a:lnTo>
                <a:lnTo>
                  <a:pt x="0" y="1604638"/>
                </a:lnTo>
                <a:lnTo>
                  <a:pt x="0" y="0"/>
                </a:lnTo>
                <a:close/>
              </a:path>
            </a:pathLst>
          </a:custGeom>
          <a:blipFill>
            <a:blip r:embed="rId7"/>
            <a:stretch>
              <a:fillRect/>
            </a:stretch>
          </a:blipFill>
        </p:spPr>
      </p:sp>
      <p:sp>
        <p:nvSpPr>
          <p:cNvPr id="8" name="Freeform 8"/>
          <p:cNvSpPr/>
          <p:nvPr/>
        </p:nvSpPr>
        <p:spPr>
          <a:xfrm>
            <a:off x="9144000" y="6848111"/>
            <a:ext cx="3223651" cy="3152978"/>
          </a:xfrm>
          <a:custGeom>
            <a:avLst/>
            <a:gdLst/>
            <a:ahLst/>
            <a:cxnLst/>
            <a:rect l="l" t="t" r="r" b="b"/>
            <a:pathLst>
              <a:path w="3223651" h="3152978">
                <a:moveTo>
                  <a:pt x="0" y="0"/>
                </a:moveTo>
                <a:lnTo>
                  <a:pt x="3223651" y="0"/>
                </a:lnTo>
                <a:lnTo>
                  <a:pt x="3223651" y="3152978"/>
                </a:lnTo>
                <a:lnTo>
                  <a:pt x="0" y="3152978"/>
                </a:lnTo>
                <a:lnTo>
                  <a:pt x="0" y="0"/>
                </a:lnTo>
                <a:close/>
              </a:path>
            </a:pathLst>
          </a:custGeom>
          <a:blipFill>
            <a:blip r:embed="rId8"/>
            <a:stretch>
              <a:fillRect/>
            </a:stretch>
          </a:blipFill>
        </p:spPr>
      </p:sp>
      <p:sp>
        <p:nvSpPr>
          <p:cNvPr id="9" name="Freeform 9"/>
          <p:cNvSpPr/>
          <p:nvPr/>
        </p:nvSpPr>
        <p:spPr>
          <a:xfrm>
            <a:off x="14710931" y="5416258"/>
            <a:ext cx="2883708" cy="1861634"/>
          </a:xfrm>
          <a:custGeom>
            <a:avLst/>
            <a:gdLst/>
            <a:ahLst/>
            <a:cxnLst/>
            <a:rect l="l" t="t" r="r" b="b"/>
            <a:pathLst>
              <a:path w="2883708" h="1861634">
                <a:moveTo>
                  <a:pt x="0" y="0"/>
                </a:moveTo>
                <a:lnTo>
                  <a:pt x="2883708" y="0"/>
                </a:lnTo>
                <a:lnTo>
                  <a:pt x="2883708" y="1861634"/>
                </a:lnTo>
                <a:lnTo>
                  <a:pt x="0" y="1861634"/>
                </a:lnTo>
                <a:lnTo>
                  <a:pt x="0" y="0"/>
                </a:lnTo>
                <a:close/>
              </a:path>
            </a:pathLst>
          </a:custGeom>
          <a:blipFill>
            <a:blip r:embed="rId9"/>
            <a:stretch>
              <a:fillRect/>
            </a:stretch>
          </a:blipFill>
        </p:spPr>
      </p:sp>
      <p:sp>
        <p:nvSpPr>
          <p:cNvPr id="10" name="TextBox 10"/>
          <p:cNvSpPr txBox="1"/>
          <p:nvPr/>
        </p:nvSpPr>
        <p:spPr>
          <a:xfrm>
            <a:off x="2044318" y="248875"/>
            <a:ext cx="12666613" cy="2856864"/>
          </a:xfrm>
          <a:prstGeom prst="rect">
            <a:avLst/>
          </a:prstGeom>
        </p:spPr>
        <p:txBody>
          <a:bodyPr lIns="0" tIns="0" rIns="0" bIns="0" rtlCol="0" anchor="t">
            <a:spAutoFit/>
          </a:bodyPr>
          <a:lstStyle/>
          <a:p>
            <a:pPr algn="ctr">
              <a:lnSpc>
                <a:spcPts val="7039"/>
              </a:lnSpc>
            </a:pPr>
            <a:endParaRPr/>
          </a:p>
          <a:p>
            <a:pPr algn="ctr">
              <a:lnSpc>
                <a:spcPts val="7039"/>
              </a:lnSpc>
            </a:pPr>
            <a:r>
              <a:rPr lang="en-US" sz="8799" spc="114">
                <a:solidFill>
                  <a:srgbClr val="59054B"/>
                </a:solidFill>
                <a:latin typeface="Hatton"/>
              </a:rPr>
              <a:t>AWARDS SPONSORS </a:t>
            </a:r>
          </a:p>
          <a:p>
            <a:pPr algn="ctr">
              <a:lnSpc>
                <a:spcPts val="7039"/>
              </a:lnSpc>
            </a:pPr>
            <a:r>
              <a:rPr lang="en-US" sz="8799" spc="114">
                <a:solidFill>
                  <a:srgbClr val="59054B"/>
                </a:solidFill>
                <a:latin typeface="Hatton"/>
              </a:rPr>
              <a:t>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9054B"/>
        </a:solidFill>
        <a:effectLst/>
      </p:bgPr>
    </p:bg>
    <p:spTree>
      <p:nvGrpSpPr>
        <p:cNvPr id="1" name=""/>
        <p:cNvGrpSpPr/>
        <p:nvPr/>
      </p:nvGrpSpPr>
      <p:grpSpPr>
        <a:xfrm>
          <a:off x="0" y="0"/>
          <a:ext cx="0" cy="0"/>
          <a:chOff x="0" y="0"/>
          <a:chExt cx="0" cy="0"/>
        </a:xfrm>
      </p:grpSpPr>
      <p:sp>
        <p:nvSpPr>
          <p:cNvPr id="2" name="TextBox 2"/>
          <p:cNvSpPr txBox="1"/>
          <p:nvPr/>
        </p:nvSpPr>
        <p:spPr>
          <a:xfrm>
            <a:off x="1163714" y="2945120"/>
            <a:ext cx="19859217" cy="8046982"/>
          </a:xfrm>
          <a:prstGeom prst="rect">
            <a:avLst/>
          </a:prstGeom>
        </p:spPr>
        <p:txBody>
          <a:bodyPr lIns="0" tIns="0" rIns="0" bIns="0" rtlCol="0" anchor="t">
            <a:spAutoFit/>
          </a:bodyPr>
          <a:lstStyle/>
          <a:p>
            <a:pPr>
              <a:lnSpc>
                <a:spcPts val="6412"/>
              </a:lnSpc>
            </a:pPr>
            <a:endParaRPr/>
          </a:p>
          <a:p>
            <a:pPr>
              <a:lnSpc>
                <a:spcPts val="6412"/>
              </a:lnSpc>
            </a:pPr>
            <a:r>
              <a:rPr lang="en-US" sz="4580" spc="59">
                <a:solidFill>
                  <a:srgbClr val="FFFFFF"/>
                </a:solidFill>
                <a:latin typeface="Public Sans Bold"/>
              </a:rPr>
              <a:t>·Business Woman of the Year</a:t>
            </a:r>
          </a:p>
          <a:p>
            <a:pPr>
              <a:lnSpc>
                <a:spcPts val="6412"/>
              </a:lnSpc>
            </a:pPr>
            <a:r>
              <a:rPr lang="en-US" sz="4580" spc="59">
                <a:solidFill>
                  <a:srgbClr val="FFFFFF"/>
                </a:solidFill>
                <a:latin typeface="Public Sans Bold"/>
              </a:rPr>
              <a:t>·Small Business Woman of the Year</a:t>
            </a:r>
          </a:p>
          <a:p>
            <a:pPr>
              <a:lnSpc>
                <a:spcPts val="6412"/>
              </a:lnSpc>
            </a:pPr>
            <a:r>
              <a:rPr lang="en-US" sz="4580" spc="59">
                <a:solidFill>
                  <a:srgbClr val="FFFFFF"/>
                </a:solidFill>
                <a:latin typeface="Public Sans Bold"/>
              </a:rPr>
              <a:t>·Micro Business Woman of the Year</a:t>
            </a:r>
          </a:p>
          <a:p>
            <a:pPr>
              <a:lnSpc>
                <a:spcPts val="6412"/>
              </a:lnSpc>
            </a:pPr>
            <a:r>
              <a:rPr lang="en-US" sz="4580" spc="59">
                <a:solidFill>
                  <a:srgbClr val="FFFFFF"/>
                </a:solidFill>
                <a:latin typeface="Public Sans Bold"/>
              </a:rPr>
              <a:t>·Young Business Woman of the Year</a:t>
            </a:r>
          </a:p>
          <a:p>
            <a:pPr>
              <a:lnSpc>
                <a:spcPts val="6412"/>
              </a:lnSpc>
            </a:pPr>
            <a:r>
              <a:rPr lang="en-US" sz="4580" spc="59">
                <a:solidFill>
                  <a:srgbClr val="FFFFFF"/>
                </a:solidFill>
                <a:latin typeface="Public Sans Bold"/>
              </a:rPr>
              <a:t>·Indigenous Business Woman of the Year</a:t>
            </a:r>
          </a:p>
          <a:p>
            <a:pPr>
              <a:lnSpc>
                <a:spcPts val="6412"/>
              </a:lnSpc>
            </a:pPr>
            <a:r>
              <a:rPr lang="en-US" sz="4580" spc="59">
                <a:solidFill>
                  <a:srgbClr val="FFFFFF"/>
                </a:solidFill>
                <a:latin typeface="Public Sans Bold"/>
              </a:rPr>
              <a:t>·Innovation Business Woman of the Year</a:t>
            </a:r>
          </a:p>
          <a:p>
            <a:pPr>
              <a:lnSpc>
                <a:spcPts val="6412"/>
              </a:lnSpc>
            </a:pPr>
            <a:r>
              <a:rPr lang="en-US" sz="4580" spc="59">
                <a:solidFill>
                  <a:srgbClr val="FFFFFF"/>
                </a:solidFill>
                <a:latin typeface="Public Sans Bold"/>
              </a:rPr>
              <a:t>·Social Impact Business Woman of the Year</a:t>
            </a:r>
          </a:p>
          <a:p>
            <a:pPr>
              <a:lnSpc>
                <a:spcPts val="6412"/>
              </a:lnSpc>
            </a:pPr>
            <a:endParaRPr lang="en-US" sz="4580" spc="59">
              <a:solidFill>
                <a:srgbClr val="FFFFFF"/>
              </a:solidFill>
              <a:latin typeface="Public Sans Bold"/>
            </a:endParaRPr>
          </a:p>
          <a:p>
            <a:pPr>
              <a:lnSpc>
                <a:spcPts val="6412"/>
              </a:lnSpc>
            </a:pPr>
            <a:endParaRPr lang="en-US" sz="4580" spc="59">
              <a:solidFill>
                <a:srgbClr val="FFFFFF"/>
              </a:solidFill>
              <a:latin typeface="Public Sans Bold"/>
            </a:endParaRPr>
          </a:p>
        </p:txBody>
      </p:sp>
      <p:sp>
        <p:nvSpPr>
          <p:cNvPr id="3" name="Freeform 3"/>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4" name="TextBox 4"/>
          <p:cNvSpPr txBox="1"/>
          <p:nvPr/>
        </p:nvSpPr>
        <p:spPr>
          <a:xfrm>
            <a:off x="1163714" y="2228840"/>
            <a:ext cx="11794804" cy="811530"/>
          </a:xfrm>
          <a:prstGeom prst="rect">
            <a:avLst/>
          </a:prstGeom>
        </p:spPr>
        <p:txBody>
          <a:bodyPr lIns="0" tIns="0" rIns="0" bIns="0" rtlCol="0" anchor="t">
            <a:spAutoFit/>
          </a:bodyPr>
          <a:lstStyle/>
          <a:p>
            <a:pPr>
              <a:lnSpc>
                <a:spcPts val="5280"/>
              </a:lnSpc>
            </a:pPr>
            <a:r>
              <a:rPr lang="en-US" sz="6600" spc="85">
                <a:solidFill>
                  <a:srgbClr val="FFFFFF"/>
                </a:solidFill>
                <a:latin typeface="Hatton"/>
              </a:rPr>
              <a:t>AWARD CATEGORIES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054B"/>
        </a:solidFill>
        <a:effectLst/>
      </p:bgPr>
    </p:bg>
    <p:spTree>
      <p:nvGrpSpPr>
        <p:cNvPr id="1" name=""/>
        <p:cNvGrpSpPr/>
        <p:nvPr/>
      </p:nvGrpSpPr>
      <p:grpSpPr>
        <a:xfrm>
          <a:off x="0" y="0"/>
          <a:ext cx="0" cy="0"/>
          <a:chOff x="0" y="0"/>
          <a:chExt cx="0" cy="0"/>
        </a:xfrm>
      </p:grpSpPr>
      <p:sp>
        <p:nvSpPr>
          <p:cNvPr id="2" name="TextBox 2"/>
          <p:cNvSpPr txBox="1"/>
          <p:nvPr/>
        </p:nvSpPr>
        <p:spPr>
          <a:xfrm>
            <a:off x="1163714" y="3377932"/>
            <a:ext cx="15239502" cy="5568574"/>
          </a:xfrm>
          <a:prstGeom prst="rect">
            <a:avLst/>
          </a:prstGeom>
        </p:spPr>
        <p:txBody>
          <a:bodyPr lIns="0" tIns="0" rIns="0" bIns="0" rtlCol="0" anchor="t">
            <a:spAutoFit/>
          </a:bodyPr>
          <a:lstStyle/>
          <a:p>
            <a:pPr>
              <a:lnSpc>
                <a:spcPts val="4920"/>
              </a:lnSpc>
            </a:pPr>
            <a:endParaRPr/>
          </a:p>
          <a:p>
            <a:pPr>
              <a:lnSpc>
                <a:spcPts val="4920"/>
              </a:lnSpc>
            </a:pPr>
            <a:r>
              <a:rPr lang="en-US" sz="3514" spc="45">
                <a:solidFill>
                  <a:srgbClr val="FFFFFF"/>
                </a:solidFill>
                <a:latin typeface="Public Sans Bold"/>
              </a:rPr>
              <a:t>Applications open Monday 4 September</a:t>
            </a:r>
          </a:p>
          <a:p>
            <a:pPr>
              <a:lnSpc>
                <a:spcPts val="4920"/>
              </a:lnSpc>
            </a:pPr>
            <a:endParaRPr lang="en-US" sz="3514" spc="45">
              <a:solidFill>
                <a:srgbClr val="FFFFFF"/>
              </a:solidFill>
              <a:latin typeface="Public Sans Bold"/>
            </a:endParaRPr>
          </a:p>
          <a:p>
            <a:pPr>
              <a:lnSpc>
                <a:spcPts val="4920"/>
              </a:lnSpc>
            </a:pPr>
            <a:r>
              <a:rPr lang="en-US" sz="3514" spc="45">
                <a:solidFill>
                  <a:srgbClr val="FFFFFF"/>
                </a:solidFill>
                <a:latin typeface="Public Sans Bold"/>
              </a:rPr>
              <a:t>Applications close MIDNIGHT Friday 29 September</a:t>
            </a:r>
          </a:p>
          <a:p>
            <a:pPr>
              <a:lnSpc>
                <a:spcPts val="4920"/>
              </a:lnSpc>
            </a:pPr>
            <a:endParaRPr lang="en-US" sz="3514" spc="45">
              <a:solidFill>
                <a:srgbClr val="FFFFFF"/>
              </a:solidFill>
              <a:latin typeface="Public Sans Bold"/>
            </a:endParaRPr>
          </a:p>
          <a:p>
            <a:pPr>
              <a:lnSpc>
                <a:spcPts val="4920"/>
              </a:lnSpc>
            </a:pPr>
            <a:r>
              <a:rPr lang="en-US" sz="3514" spc="45">
                <a:solidFill>
                  <a:srgbClr val="FFFFFF"/>
                </a:solidFill>
                <a:latin typeface="Public Sans Bold"/>
              </a:rPr>
              <a:t>Finalists announced Thursday 19 October</a:t>
            </a:r>
          </a:p>
          <a:p>
            <a:pPr>
              <a:lnSpc>
                <a:spcPts val="4920"/>
              </a:lnSpc>
            </a:pPr>
            <a:endParaRPr lang="en-US" sz="3514" spc="45">
              <a:solidFill>
                <a:srgbClr val="FFFFFF"/>
              </a:solidFill>
              <a:latin typeface="Public Sans Bold"/>
            </a:endParaRPr>
          </a:p>
          <a:p>
            <a:pPr>
              <a:lnSpc>
                <a:spcPts val="4920"/>
              </a:lnSpc>
            </a:pPr>
            <a:r>
              <a:rPr lang="en-US" sz="3514" spc="45">
                <a:solidFill>
                  <a:srgbClr val="FFFFFF"/>
                </a:solidFill>
                <a:latin typeface="Public Sans Bold"/>
              </a:rPr>
              <a:t>Winners announced at Gala Dinner Friday 27 October</a:t>
            </a:r>
          </a:p>
          <a:p>
            <a:pPr>
              <a:lnSpc>
                <a:spcPts val="4920"/>
              </a:lnSpc>
            </a:pPr>
            <a:endParaRPr lang="en-US" sz="3514" spc="45">
              <a:solidFill>
                <a:srgbClr val="FFFFFF"/>
              </a:solidFill>
              <a:latin typeface="Public Sans Bold"/>
            </a:endParaRPr>
          </a:p>
        </p:txBody>
      </p:sp>
      <p:sp>
        <p:nvSpPr>
          <p:cNvPr id="3" name="Freeform 3"/>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4" name="TextBox 4"/>
          <p:cNvSpPr txBox="1"/>
          <p:nvPr/>
        </p:nvSpPr>
        <p:spPr>
          <a:xfrm>
            <a:off x="1163714" y="2228840"/>
            <a:ext cx="11794804" cy="811530"/>
          </a:xfrm>
          <a:prstGeom prst="rect">
            <a:avLst/>
          </a:prstGeom>
        </p:spPr>
        <p:txBody>
          <a:bodyPr lIns="0" tIns="0" rIns="0" bIns="0" rtlCol="0" anchor="t">
            <a:spAutoFit/>
          </a:bodyPr>
          <a:lstStyle/>
          <a:p>
            <a:pPr>
              <a:lnSpc>
                <a:spcPts val="5280"/>
              </a:lnSpc>
            </a:pPr>
            <a:r>
              <a:rPr lang="en-US" sz="6600" spc="85">
                <a:solidFill>
                  <a:srgbClr val="FFFFFF"/>
                </a:solidFill>
                <a:latin typeface="Hatton"/>
              </a:rPr>
              <a:t>KEY DATES FOR AWARDS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97A1"/>
        </a:solidFill>
        <a:effectLst/>
      </p:bgPr>
    </p:bg>
    <p:spTree>
      <p:nvGrpSpPr>
        <p:cNvPr id="1" name=""/>
        <p:cNvGrpSpPr/>
        <p:nvPr/>
      </p:nvGrpSpPr>
      <p:grpSpPr>
        <a:xfrm>
          <a:off x="0" y="0"/>
          <a:ext cx="0" cy="0"/>
          <a:chOff x="0" y="0"/>
          <a:chExt cx="0" cy="0"/>
        </a:xfrm>
      </p:grpSpPr>
      <p:sp>
        <p:nvSpPr>
          <p:cNvPr id="2" name="TextBox 2"/>
          <p:cNvSpPr txBox="1"/>
          <p:nvPr/>
        </p:nvSpPr>
        <p:spPr>
          <a:xfrm>
            <a:off x="1297064" y="2275207"/>
            <a:ext cx="10750729" cy="811531"/>
          </a:xfrm>
          <a:prstGeom prst="rect">
            <a:avLst/>
          </a:prstGeom>
        </p:spPr>
        <p:txBody>
          <a:bodyPr lIns="0" tIns="0" rIns="0" bIns="0" rtlCol="0" anchor="t">
            <a:spAutoFit/>
          </a:bodyPr>
          <a:lstStyle/>
          <a:p>
            <a:pPr>
              <a:lnSpc>
                <a:spcPts val="5280"/>
              </a:lnSpc>
            </a:pPr>
            <a:r>
              <a:rPr lang="en-US" sz="6600" spc="85">
                <a:solidFill>
                  <a:srgbClr val="FFFFFF"/>
                </a:solidFill>
                <a:latin typeface="Hatton"/>
              </a:rPr>
              <a:t>WINNERS RECEIVE</a:t>
            </a:r>
          </a:p>
        </p:txBody>
      </p:sp>
      <p:sp>
        <p:nvSpPr>
          <p:cNvPr id="3" name="TextBox 3"/>
          <p:cNvSpPr txBox="1"/>
          <p:nvPr/>
        </p:nvSpPr>
        <p:spPr>
          <a:xfrm>
            <a:off x="481663" y="3020062"/>
            <a:ext cx="17511834" cy="7072961"/>
          </a:xfrm>
          <a:prstGeom prst="rect">
            <a:avLst/>
          </a:prstGeom>
        </p:spPr>
        <p:txBody>
          <a:bodyPr lIns="0" tIns="0" rIns="0" bIns="0" rtlCol="0" anchor="t">
            <a:spAutoFit/>
          </a:bodyPr>
          <a:lstStyle/>
          <a:p>
            <a:pPr>
              <a:lnSpc>
                <a:spcPts val="4473"/>
              </a:lnSpc>
            </a:pPr>
            <a:endParaRPr/>
          </a:p>
          <a:p>
            <a:pPr marL="689804" lvl="1" indent="-344902">
              <a:lnSpc>
                <a:spcPts val="4473"/>
              </a:lnSpc>
              <a:buFont typeface="Arial"/>
              <a:buChar char="•"/>
            </a:pPr>
            <a:r>
              <a:rPr lang="en-US" sz="3195" spc="41">
                <a:solidFill>
                  <a:srgbClr val="FFFFFF"/>
                </a:solidFill>
                <a:latin typeface="Public Sans Bold"/>
              </a:rPr>
              <a:t>a framed commemorative certificate,</a:t>
            </a:r>
          </a:p>
          <a:p>
            <a:pPr marL="689804" lvl="1" indent="-344902">
              <a:lnSpc>
                <a:spcPts val="4473"/>
              </a:lnSpc>
              <a:buFont typeface="Arial"/>
              <a:buChar char="•"/>
            </a:pPr>
            <a:r>
              <a:rPr lang="en-US" sz="3195" spc="41">
                <a:solidFill>
                  <a:srgbClr val="FFFFFF"/>
                </a:solidFill>
                <a:latin typeface="Public Sans Bold"/>
              </a:rPr>
              <a:t>a trophy,</a:t>
            </a:r>
          </a:p>
          <a:p>
            <a:pPr marL="689804" lvl="1" indent="-344902">
              <a:lnSpc>
                <a:spcPts val="4473"/>
              </a:lnSpc>
              <a:buFont typeface="Arial"/>
              <a:buChar char="•"/>
            </a:pPr>
            <a:r>
              <a:rPr lang="en-US" sz="3195" spc="41">
                <a:solidFill>
                  <a:srgbClr val="FFFFFF"/>
                </a:solidFill>
                <a:latin typeface="Public Sans Bold"/>
              </a:rPr>
              <a:t>permission to display the Synergy Group CWB Awards winner logo,</a:t>
            </a:r>
          </a:p>
          <a:p>
            <a:pPr marL="689804" lvl="1" indent="-344902">
              <a:lnSpc>
                <a:spcPts val="4473"/>
              </a:lnSpc>
              <a:buFont typeface="Arial"/>
              <a:buChar char="•"/>
            </a:pPr>
            <a:r>
              <a:rPr lang="en-US" sz="3195" spc="41">
                <a:solidFill>
                  <a:srgbClr val="FFFFFF"/>
                </a:solidFill>
                <a:latin typeface="Public Sans Bold"/>
              </a:rPr>
              <a:t>Canberra Weekly cover and editorial, and</a:t>
            </a:r>
          </a:p>
          <a:p>
            <a:pPr marL="689804" lvl="1" indent="-344902">
              <a:lnSpc>
                <a:spcPts val="4473"/>
              </a:lnSpc>
              <a:buFont typeface="Arial"/>
              <a:buChar char="•"/>
            </a:pPr>
            <a:r>
              <a:rPr lang="en-US" sz="3195" spc="41">
                <a:solidFill>
                  <a:srgbClr val="FFFFFF"/>
                </a:solidFill>
                <a:latin typeface="Public Sans Bold"/>
              </a:rPr>
              <a:t>inclusion in press releases,</a:t>
            </a:r>
          </a:p>
          <a:p>
            <a:pPr marL="689804" lvl="1" indent="-344902">
              <a:lnSpc>
                <a:spcPts val="4473"/>
              </a:lnSpc>
              <a:buFont typeface="Arial"/>
              <a:buChar char="•"/>
            </a:pPr>
            <a:r>
              <a:rPr lang="en-US" sz="3195" spc="41">
                <a:solidFill>
                  <a:srgbClr val="FFFFFF"/>
                </a:solidFill>
                <a:latin typeface="Public Sans Bold"/>
              </a:rPr>
              <a:t>promotion on the CWB website,</a:t>
            </a:r>
          </a:p>
          <a:p>
            <a:pPr marL="689804" lvl="1" indent="-344902">
              <a:lnSpc>
                <a:spcPts val="4473"/>
              </a:lnSpc>
              <a:buFont typeface="Arial"/>
              <a:buChar char="•"/>
            </a:pPr>
            <a:r>
              <a:rPr lang="en-US" sz="3195" spc="41">
                <a:solidFill>
                  <a:srgbClr val="FFFFFF"/>
                </a:solidFill>
                <a:latin typeface="Public Sans Bold"/>
              </a:rPr>
              <a:t>exclusive Invitation to Keynote present at the Women’s Entrepreneurship Day Event (November)</a:t>
            </a:r>
          </a:p>
          <a:p>
            <a:pPr marL="689804" lvl="1" indent="-344902">
              <a:lnSpc>
                <a:spcPts val="4473"/>
              </a:lnSpc>
              <a:buFont typeface="Arial"/>
              <a:buChar char="•"/>
            </a:pPr>
            <a:r>
              <a:rPr lang="en-US" sz="3195" spc="41">
                <a:solidFill>
                  <a:srgbClr val="FFFFFF"/>
                </a:solidFill>
                <a:latin typeface="Public Sans Bold"/>
              </a:rPr>
              <a:t>opportunities to host or present workshops / keynotes / panel members at CWB events.</a:t>
            </a:r>
          </a:p>
          <a:p>
            <a:pPr>
              <a:lnSpc>
                <a:spcPts val="4473"/>
              </a:lnSpc>
            </a:pPr>
            <a:endParaRPr lang="en-US" sz="3195" spc="41">
              <a:solidFill>
                <a:srgbClr val="FFFFFF"/>
              </a:solidFill>
              <a:latin typeface="Public Sans Bold"/>
            </a:endParaRPr>
          </a:p>
          <a:p>
            <a:pPr>
              <a:lnSpc>
                <a:spcPts val="2885"/>
              </a:lnSpc>
            </a:pPr>
            <a:r>
              <a:rPr lang="en-US" sz="2061" spc="26">
                <a:solidFill>
                  <a:srgbClr val="FFFFFF"/>
                </a:solidFill>
                <a:latin typeface="Public Sans Bold"/>
              </a:rPr>
              <a:t>I</a:t>
            </a:r>
          </a:p>
        </p:txBody>
      </p:sp>
      <p:sp>
        <p:nvSpPr>
          <p:cNvPr id="4" name="Freeform 4"/>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97A1"/>
        </a:solidFill>
        <a:effectLst/>
      </p:bgPr>
    </p:bg>
    <p:spTree>
      <p:nvGrpSpPr>
        <p:cNvPr id="1" name=""/>
        <p:cNvGrpSpPr/>
        <p:nvPr/>
      </p:nvGrpSpPr>
      <p:grpSpPr>
        <a:xfrm>
          <a:off x="0" y="0"/>
          <a:ext cx="0" cy="0"/>
          <a:chOff x="0" y="0"/>
          <a:chExt cx="0" cy="0"/>
        </a:xfrm>
      </p:grpSpPr>
      <p:sp>
        <p:nvSpPr>
          <p:cNvPr id="2" name="TextBox 2"/>
          <p:cNvSpPr txBox="1"/>
          <p:nvPr/>
        </p:nvSpPr>
        <p:spPr>
          <a:xfrm>
            <a:off x="1297064" y="2275207"/>
            <a:ext cx="10750729" cy="811531"/>
          </a:xfrm>
          <a:prstGeom prst="rect">
            <a:avLst/>
          </a:prstGeom>
        </p:spPr>
        <p:txBody>
          <a:bodyPr lIns="0" tIns="0" rIns="0" bIns="0" rtlCol="0" anchor="t">
            <a:spAutoFit/>
          </a:bodyPr>
          <a:lstStyle/>
          <a:p>
            <a:pPr>
              <a:lnSpc>
                <a:spcPts val="5280"/>
              </a:lnSpc>
            </a:pPr>
            <a:r>
              <a:rPr lang="en-US" sz="6600" spc="85">
                <a:solidFill>
                  <a:srgbClr val="FFFFFF"/>
                </a:solidFill>
                <a:latin typeface="Hatton"/>
              </a:rPr>
              <a:t>ELIGIBILITY CRITERIA</a:t>
            </a:r>
          </a:p>
        </p:txBody>
      </p:sp>
      <p:sp>
        <p:nvSpPr>
          <p:cNvPr id="3" name="TextBox 3"/>
          <p:cNvSpPr txBox="1"/>
          <p:nvPr/>
        </p:nvSpPr>
        <p:spPr>
          <a:xfrm>
            <a:off x="1297064" y="3336770"/>
            <a:ext cx="16696433" cy="7294558"/>
          </a:xfrm>
          <a:prstGeom prst="rect">
            <a:avLst/>
          </a:prstGeom>
        </p:spPr>
        <p:txBody>
          <a:bodyPr lIns="0" tIns="0" rIns="0" bIns="0" rtlCol="0" anchor="t">
            <a:spAutoFit/>
          </a:bodyPr>
          <a:lstStyle/>
          <a:p>
            <a:pPr marL="657684" lvl="1" indent="-328842">
              <a:lnSpc>
                <a:spcPts val="4264"/>
              </a:lnSpc>
              <a:buFont typeface="Arial"/>
              <a:buChar char="•"/>
            </a:pPr>
            <a:r>
              <a:rPr lang="en-US" sz="3046" spc="39">
                <a:solidFill>
                  <a:srgbClr val="FFFFFF"/>
                </a:solidFill>
                <a:latin typeface="Public Sans Bold"/>
              </a:rPr>
              <a:t>You are a business owner, manager or work in an organisation, department or company</a:t>
            </a:r>
          </a:p>
          <a:p>
            <a:pPr>
              <a:lnSpc>
                <a:spcPts val="4264"/>
              </a:lnSpc>
            </a:pPr>
            <a:endParaRPr lang="en-US" sz="3046" spc="39">
              <a:solidFill>
                <a:srgbClr val="FFFFFF"/>
              </a:solidFill>
              <a:latin typeface="Public Sans Bold"/>
            </a:endParaRPr>
          </a:p>
          <a:p>
            <a:pPr marL="657684" lvl="1" indent="-328842">
              <a:lnSpc>
                <a:spcPts val="4264"/>
              </a:lnSpc>
              <a:buFont typeface="Arial"/>
              <a:buChar char="•"/>
            </a:pPr>
            <a:r>
              <a:rPr lang="en-US" sz="3046" spc="39">
                <a:solidFill>
                  <a:srgbClr val="FFFFFF"/>
                </a:solidFill>
                <a:latin typeface="Public Sans Bold"/>
              </a:rPr>
              <a:t>You reside and work in the ACT or surrounding region</a:t>
            </a:r>
          </a:p>
          <a:p>
            <a:pPr>
              <a:lnSpc>
                <a:spcPts val="4264"/>
              </a:lnSpc>
            </a:pPr>
            <a:endParaRPr lang="en-US" sz="3046" spc="39">
              <a:solidFill>
                <a:srgbClr val="FFFFFF"/>
              </a:solidFill>
              <a:latin typeface="Public Sans Bold"/>
            </a:endParaRPr>
          </a:p>
          <a:p>
            <a:pPr marL="657684" lvl="1" indent="-328842">
              <a:lnSpc>
                <a:spcPts val="4264"/>
              </a:lnSpc>
              <a:buFont typeface="Arial"/>
              <a:buChar char="•"/>
            </a:pPr>
            <a:r>
              <a:rPr lang="en-US" sz="3046" spc="39">
                <a:solidFill>
                  <a:srgbClr val="FFFFFF"/>
                </a:solidFill>
                <a:latin typeface="Public Sans Bold"/>
              </a:rPr>
              <a:t>You are an Australian resident over 18 years of age</a:t>
            </a:r>
          </a:p>
          <a:p>
            <a:pPr>
              <a:lnSpc>
                <a:spcPts val="4264"/>
              </a:lnSpc>
            </a:pPr>
            <a:endParaRPr lang="en-US" sz="3046" spc="39">
              <a:solidFill>
                <a:srgbClr val="FFFFFF"/>
              </a:solidFill>
              <a:latin typeface="Public Sans Bold"/>
            </a:endParaRPr>
          </a:p>
          <a:p>
            <a:pPr marL="657684" lvl="1" indent="-328842">
              <a:lnSpc>
                <a:spcPts val="4264"/>
              </a:lnSpc>
              <a:buFont typeface="Arial"/>
              <a:buChar char="•"/>
            </a:pPr>
            <a:r>
              <a:rPr lang="en-US" sz="3046" spc="39">
                <a:solidFill>
                  <a:srgbClr val="FFFFFF"/>
                </a:solidFill>
                <a:latin typeface="Public Sans Bold"/>
              </a:rPr>
              <a:t>You are not serving on the CWB committee</a:t>
            </a:r>
          </a:p>
          <a:p>
            <a:pPr>
              <a:lnSpc>
                <a:spcPts val="4264"/>
              </a:lnSpc>
            </a:pPr>
            <a:endParaRPr lang="en-US" sz="3046" spc="39">
              <a:solidFill>
                <a:srgbClr val="FFFFFF"/>
              </a:solidFill>
              <a:latin typeface="Public Sans Bold"/>
            </a:endParaRPr>
          </a:p>
          <a:p>
            <a:pPr marL="657684" lvl="1" indent="-328842">
              <a:lnSpc>
                <a:spcPts val="4264"/>
              </a:lnSpc>
              <a:buFont typeface="Arial"/>
              <a:buChar char="•"/>
            </a:pPr>
            <a:r>
              <a:rPr lang="en-US" sz="3046" spc="39">
                <a:solidFill>
                  <a:srgbClr val="FFFFFF"/>
                </a:solidFill>
                <a:latin typeface="Public Sans Bold"/>
              </a:rPr>
              <a:t>You have not previously won the award for the category in which you are entering</a:t>
            </a:r>
          </a:p>
          <a:p>
            <a:pPr>
              <a:lnSpc>
                <a:spcPts val="4264"/>
              </a:lnSpc>
            </a:pPr>
            <a:endParaRPr lang="en-US" sz="3046" spc="39">
              <a:solidFill>
                <a:srgbClr val="FFFFFF"/>
              </a:solidFill>
              <a:latin typeface="Public Sans Bold"/>
            </a:endParaRPr>
          </a:p>
          <a:p>
            <a:pPr marL="657684" lvl="1" indent="-328842">
              <a:lnSpc>
                <a:spcPts val="4264"/>
              </a:lnSpc>
              <a:buFont typeface="Arial"/>
              <a:buChar char="•"/>
            </a:pPr>
            <a:r>
              <a:rPr lang="en-US" sz="3046" spc="39">
                <a:solidFill>
                  <a:srgbClr val="FFFFFF"/>
                </a:solidFill>
                <a:latin typeface="Public Sans Bold"/>
              </a:rPr>
              <a:t>You are not on the judging panel and have not been involved in the judging in the past 2 years</a:t>
            </a:r>
          </a:p>
          <a:p>
            <a:pPr>
              <a:lnSpc>
                <a:spcPts val="2751"/>
              </a:lnSpc>
            </a:pPr>
            <a:r>
              <a:rPr lang="en-US" sz="1965" spc="25">
                <a:solidFill>
                  <a:srgbClr val="FFFFFF"/>
                </a:solidFill>
                <a:latin typeface="Public Sans Bold"/>
              </a:rPr>
              <a:t>I</a:t>
            </a:r>
          </a:p>
        </p:txBody>
      </p:sp>
      <p:sp>
        <p:nvSpPr>
          <p:cNvPr id="4" name="Freeform 4"/>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97A1"/>
        </a:solidFill>
        <a:effectLst/>
      </p:bgPr>
    </p:bg>
    <p:spTree>
      <p:nvGrpSpPr>
        <p:cNvPr id="1" name=""/>
        <p:cNvGrpSpPr/>
        <p:nvPr/>
      </p:nvGrpSpPr>
      <p:grpSpPr>
        <a:xfrm>
          <a:off x="0" y="0"/>
          <a:ext cx="0" cy="0"/>
          <a:chOff x="0" y="0"/>
          <a:chExt cx="0" cy="0"/>
        </a:xfrm>
      </p:grpSpPr>
      <p:sp>
        <p:nvSpPr>
          <p:cNvPr id="2" name="TextBox 2"/>
          <p:cNvSpPr txBox="1"/>
          <p:nvPr/>
        </p:nvSpPr>
        <p:spPr>
          <a:xfrm>
            <a:off x="1297064" y="2275207"/>
            <a:ext cx="10750729" cy="811531"/>
          </a:xfrm>
          <a:prstGeom prst="rect">
            <a:avLst/>
          </a:prstGeom>
        </p:spPr>
        <p:txBody>
          <a:bodyPr lIns="0" tIns="0" rIns="0" bIns="0" rtlCol="0" anchor="t">
            <a:spAutoFit/>
          </a:bodyPr>
          <a:lstStyle/>
          <a:p>
            <a:pPr>
              <a:lnSpc>
                <a:spcPts val="5280"/>
              </a:lnSpc>
            </a:pPr>
            <a:r>
              <a:rPr lang="en-US" sz="6600" spc="85">
                <a:solidFill>
                  <a:srgbClr val="FFFFFF"/>
                </a:solidFill>
                <a:latin typeface="Hatton"/>
              </a:rPr>
              <a:t>ELIGIBILITY CRITERIA </a:t>
            </a:r>
          </a:p>
        </p:txBody>
      </p:sp>
      <p:sp>
        <p:nvSpPr>
          <p:cNvPr id="3" name="TextBox 3"/>
          <p:cNvSpPr txBox="1"/>
          <p:nvPr/>
        </p:nvSpPr>
        <p:spPr>
          <a:xfrm>
            <a:off x="596026" y="3346295"/>
            <a:ext cx="17691974" cy="6445770"/>
          </a:xfrm>
          <a:prstGeom prst="rect">
            <a:avLst/>
          </a:prstGeom>
        </p:spPr>
        <p:txBody>
          <a:bodyPr lIns="0" tIns="0" rIns="0" bIns="0" rtlCol="0" anchor="t">
            <a:spAutoFit/>
          </a:bodyPr>
          <a:lstStyle/>
          <a:p>
            <a:pPr marL="617980" lvl="1" indent="-308990">
              <a:lnSpc>
                <a:spcPts val="4007"/>
              </a:lnSpc>
              <a:buFont typeface="Arial"/>
              <a:buChar char="•"/>
            </a:pPr>
            <a:r>
              <a:rPr lang="en-US" sz="2862" spc="37">
                <a:solidFill>
                  <a:srgbClr val="FFFFFF"/>
                </a:solidFill>
                <a:latin typeface="Public Sans Bold"/>
              </a:rPr>
              <a:t>If entering the Young Business Woman Award you are 30 years old or under</a:t>
            </a:r>
          </a:p>
          <a:p>
            <a:pPr>
              <a:lnSpc>
                <a:spcPts val="4007"/>
              </a:lnSpc>
            </a:pPr>
            <a:endParaRPr lang="en-US" sz="2862" spc="37">
              <a:solidFill>
                <a:srgbClr val="FFFFFF"/>
              </a:solidFill>
              <a:latin typeface="Public Sans Bold"/>
            </a:endParaRPr>
          </a:p>
          <a:p>
            <a:pPr marL="617980" lvl="1" indent="-308990">
              <a:lnSpc>
                <a:spcPts val="4007"/>
              </a:lnSpc>
              <a:buFont typeface="Arial"/>
              <a:buChar char="•"/>
            </a:pPr>
            <a:r>
              <a:rPr lang="en-US" sz="2862" spc="37">
                <a:solidFill>
                  <a:srgbClr val="FFFFFF"/>
                </a:solidFill>
                <a:latin typeface="Public Sans Bold"/>
              </a:rPr>
              <a:t>If entering the Small Business Woman of the Year Award you have 20 or fewer employees</a:t>
            </a:r>
          </a:p>
          <a:p>
            <a:pPr>
              <a:lnSpc>
                <a:spcPts val="4007"/>
              </a:lnSpc>
            </a:pPr>
            <a:endParaRPr lang="en-US" sz="2862" spc="37">
              <a:solidFill>
                <a:srgbClr val="FFFFFF"/>
              </a:solidFill>
              <a:latin typeface="Public Sans Bold"/>
            </a:endParaRPr>
          </a:p>
          <a:p>
            <a:pPr marL="617980" lvl="1" indent="-308990">
              <a:lnSpc>
                <a:spcPts val="4007"/>
              </a:lnSpc>
              <a:buFont typeface="Arial"/>
              <a:buChar char="•"/>
            </a:pPr>
            <a:r>
              <a:rPr lang="en-US" sz="2862" spc="37">
                <a:solidFill>
                  <a:srgbClr val="FFFFFF"/>
                </a:solidFill>
                <a:latin typeface="Public Sans Bold"/>
              </a:rPr>
              <a:t>If entering the Micro Business Woman of the Year Award you have 1-4 employees maximum (this category includes women who work by themselves and have no employees)</a:t>
            </a:r>
          </a:p>
          <a:p>
            <a:pPr>
              <a:lnSpc>
                <a:spcPts val="4007"/>
              </a:lnSpc>
            </a:pPr>
            <a:endParaRPr lang="en-US" sz="2862" spc="37">
              <a:solidFill>
                <a:srgbClr val="FFFFFF"/>
              </a:solidFill>
              <a:latin typeface="Public Sans Bold"/>
            </a:endParaRPr>
          </a:p>
          <a:p>
            <a:pPr marL="617980" lvl="1" indent="-308990">
              <a:lnSpc>
                <a:spcPts val="4007"/>
              </a:lnSpc>
              <a:buFont typeface="Arial"/>
              <a:buChar char="•"/>
            </a:pPr>
            <a:r>
              <a:rPr lang="en-US" sz="2862" spc="37">
                <a:solidFill>
                  <a:srgbClr val="FFFFFF"/>
                </a:solidFill>
                <a:latin typeface="Public Sans Bold"/>
              </a:rPr>
              <a:t>For Innovation and Social Impact Categories, you are a business owner, manager or work in an organisation, department or company</a:t>
            </a:r>
          </a:p>
          <a:p>
            <a:pPr>
              <a:lnSpc>
                <a:spcPts val="4427"/>
              </a:lnSpc>
            </a:pPr>
            <a:endParaRPr lang="en-US" sz="2862" spc="37">
              <a:solidFill>
                <a:srgbClr val="FFFFFF"/>
              </a:solidFill>
              <a:latin typeface="Public Sans Bold"/>
            </a:endParaRPr>
          </a:p>
          <a:p>
            <a:pPr marL="617980" lvl="1" indent="-308990">
              <a:lnSpc>
                <a:spcPts val="4007"/>
              </a:lnSpc>
              <a:buFont typeface="Arial"/>
              <a:buChar char="•"/>
            </a:pPr>
            <a:r>
              <a:rPr lang="en-US" sz="2862" spc="37">
                <a:solidFill>
                  <a:srgbClr val="FFFFFF"/>
                </a:solidFill>
                <a:latin typeface="Public Sans Bold"/>
              </a:rPr>
              <a:t>For Small Business, Indigenous Woman, Young Business Woman and Business Woman of the Year categories, you must be the business owner of the associated business nominated.</a:t>
            </a:r>
          </a:p>
          <a:p>
            <a:pPr>
              <a:lnSpc>
                <a:spcPts val="2585"/>
              </a:lnSpc>
            </a:pPr>
            <a:endParaRPr lang="en-US" sz="2862" spc="37">
              <a:solidFill>
                <a:srgbClr val="FFFFFF"/>
              </a:solidFill>
              <a:latin typeface="Public Sans Bold"/>
            </a:endParaRPr>
          </a:p>
        </p:txBody>
      </p:sp>
      <p:sp>
        <p:nvSpPr>
          <p:cNvPr id="4" name="Freeform 4"/>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9023" y="292080"/>
            <a:ext cx="4204474" cy="1473240"/>
          </a:xfrm>
          <a:custGeom>
            <a:avLst/>
            <a:gdLst/>
            <a:ahLst/>
            <a:cxnLst/>
            <a:rect l="l" t="t" r="r" b="b"/>
            <a:pathLst>
              <a:path w="4204474" h="1473240">
                <a:moveTo>
                  <a:pt x="0" y="0"/>
                </a:moveTo>
                <a:lnTo>
                  <a:pt x="4204474" y="0"/>
                </a:lnTo>
                <a:lnTo>
                  <a:pt x="4204474" y="1473240"/>
                </a:lnTo>
                <a:lnTo>
                  <a:pt x="0" y="1473240"/>
                </a:lnTo>
                <a:lnTo>
                  <a:pt x="0" y="0"/>
                </a:lnTo>
                <a:close/>
              </a:path>
            </a:pathLst>
          </a:custGeom>
          <a:blipFill>
            <a:blip r:embed="rId2"/>
            <a:stretch>
              <a:fillRect/>
            </a:stretch>
          </a:blipFill>
        </p:spPr>
      </p:sp>
      <p:sp>
        <p:nvSpPr>
          <p:cNvPr id="3" name="TextBox 3"/>
          <p:cNvSpPr txBox="1"/>
          <p:nvPr/>
        </p:nvSpPr>
        <p:spPr>
          <a:xfrm>
            <a:off x="1297064" y="2275207"/>
            <a:ext cx="10750729" cy="811531"/>
          </a:xfrm>
          <a:prstGeom prst="rect">
            <a:avLst/>
          </a:prstGeom>
        </p:spPr>
        <p:txBody>
          <a:bodyPr lIns="0" tIns="0" rIns="0" bIns="0" rtlCol="0" anchor="t">
            <a:spAutoFit/>
          </a:bodyPr>
          <a:lstStyle/>
          <a:p>
            <a:pPr>
              <a:lnSpc>
                <a:spcPts val="5280"/>
              </a:lnSpc>
            </a:pPr>
            <a:r>
              <a:rPr lang="en-US" sz="6600" spc="85">
                <a:solidFill>
                  <a:srgbClr val="59054B"/>
                </a:solidFill>
                <a:latin typeface="Hatton"/>
              </a:rPr>
              <a:t>RULES - KEY POINTS</a:t>
            </a:r>
          </a:p>
        </p:txBody>
      </p:sp>
      <p:sp>
        <p:nvSpPr>
          <p:cNvPr id="4" name="TextBox 4"/>
          <p:cNvSpPr txBox="1"/>
          <p:nvPr/>
        </p:nvSpPr>
        <p:spPr>
          <a:xfrm>
            <a:off x="596026" y="3430327"/>
            <a:ext cx="17691974" cy="6893445"/>
          </a:xfrm>
          <a:prstGeom prst="rect">
            <a:avLst/>
          </a:prstGeom>
        </p:spPr>
        <p:txBody>
          <a:bodyPr lIns="0" tIns="0" rIns="0" bIns="0" rtlCol="0" anchor="t">
            <a:spAutoFit/>
          </a:bodyPr>
          <a:lstStyle/>
          <a:p>
            <a:pPr marL="617980" lvl="1" indent="-308990">
              <a:lnSpc>
                <a:spcPts val="4007"/>
              </a:lnSpc>
              <a:buFont typeface="Arial"/>
              <a:buChar char="•"/>
            </a:pPr>
            <a:r>
              <a:rPr lang="en-US" sz="2862" spc="37">
                <a:solidFill>
                  <a:srgbClr val="59054B"/>
                </a:solidFill>
                <a:latin typeface="Public Sans Bold"/>
              </a:rPr>
              <a:t>Entry is open to all CWB members and non-members</a:t>
            </a:r>
          </a:p>
          <a:p>
            <a:pPr>
              <a:lnSpc>
                <a:spcPts val="4007"/>
              </a:lnSpc>
            </a:pPr>
            <a:endParaRPr lang="en-US" sz="2862" spc="37">
              <a:solidFill>
                <a:srgbClr val="59054B"/>
              </a:solidFill>
              <a:latin typeface="Public Sans Bold"/>
            </a:endParaRPr>
          </a:p>
          <a:p>
            <a:pPr marL="617980" lvl="1" indent="-308990">
              <a:lnSpc>
                <a:spcPts val="4007"/>
              </a:lnSpc>
              <a:buFont typeface="Arial"/>
              <a:buChar char="•"/>
            </a:pPr>
            <a:r>
              <a:rPr lang="en-US" sz="2862" spc="37">
                <a:solidFill>
                  <a:srgbClr val="59054B"/>
                </a:solidFill>
                <a:latin typeface="Public Sans Bold"/>
              </a:rPr>
              <a:t>Entry for CWB Members is free</a:t>
            </a:r>
          </a:p>
          <a:p>
            <a:pPr>
              <a:lnSpc>
                <a:spcPts val="4007"/>
              </a:lnSpc>
            </a:pPr>
            <a:endParaRPr lang="en-US" sz="2862" spc="37">
              <a:solidFill>
                <a:srgbClr val="59054B"/>
              </a:solidFill>
              <a:latin typeface="Public Sans Bold"/>
            </a:endParaRPr>
          </a:p>
          <a:p>
            <a:pPr marL="617980" lvl="1" indent="-308990">
              <a:lnSpc>
                <a:spcPts val="4007"/>
              </a:lnSpc>
              <a:buFont typeface="Arial"/>
              <a:buChar char="•"/>
            </a:pPr>
            <a:r>
              <a:rPr lang="en-US" sz="2862" spc="37">
                <a:solidFill>
                  <a:srgbClr val="59054B"/>
                </a:solidFill>
                <a:latin typeface="Public Sans Bold"/>
              </a:rPr>
              <a:t>Non-members of CWB are welcome to enter for an entry fee of $150 for each category. The entry fee must be paid for each category entered.</a:t>
            </a:r>
          </a:p>
          <a:p>
            <a:pPr>
              <a:lnSpc>
                <a:spcPts val="4007"/>
              </a:lnSpc>
            </a:pPr>
            <a:endParaRPr lang="en-US" sz="2862" spc="37">
              <a:solidFill>
                <a:srgbClr val="59054B"/>
              </a:solidFill>
              <a:latin typeface="Public Sans Bold"/>
            </a:endParaRPr>
          </a:p>
          <a:p>
            <a:pPr marL="617980" lvl="1" indent="-308990">
              <a:lnSpc>
                <a:spcPts val="4007"/>
              </a:lnSpc>
              <a:buFont typeface="Arial"/>
              <a:buChar char="•"/>
            </a:pPr>
            <a:r>
              <a:rPr lang="en-US" sz="2862" spc="37">
                <a:solidFill>
                  <a:srgbClr val="59054B"/>
                </a:solidFill>
                <a:latin typeface="Public Sans Bold"/>
              </a:rPr>
              <a:t>Eligibility for entry is dependent on the award category and may be open to businesses, organisations and/or individuals</a:t>
            </a:r>
          </a:p>
          <a:p>
            <a:pPr>
              <a:lnSpc>
                <a:spcPts val="4007"/>
              </a:lnSpc>
            </a:pPr>
            <a:endParaRPr lang="en-US" sz="2862" spc="37">
              <a:solidFill>
                <a:srgbClr val="59054B"/>
              </a:solidFill>
              <a:latin typeface="Public Sans Bold"/>
            </a:endParaRPr>
          </a:p>
          <a:p>
            <a:pPr marL="617980" lvl="1" indent="-308990">
              <a:lnSpc>
                <a:spcPts val="4007"/>
              </a:lnSpc>
              <a:buFont typeface="Arial"/>
              <a:buChar char="•"/>
            </a:pPr>
            <a:r>
              <a:rPr lang="en-US" sz="2862" spc="37">
                <a:solidFill>
                  <a:srgbClr val="59054B"/>
                </a:solidFill>
                <a:latin typeface="Public Sans Bold"/>
              </a:rPr>
              <a:t>Entry to multiple award categories is allowed</a:t>
            </a:r>
          </a:p>
          <a:p>
            <a:pPr>
              <a:lnSpc>
                <a:spcPts val="4007"/>
              </a:lnSpc>
            </a:pPr>
            <a:endParaRPr lang="en-US" sz="2862" spc="37">
              <a:solidFill>
                <a:srgbClr val="59054B"/>
              </a:solidFill>
              <a:latin typeface="Public Sans Bold"/>
            </a:endParaRPr>
          </a:p>
          <a:p>
            <a:pPr>
              <a:lnSpc>
                <a:spcPts val="4007"/>
              </a:lnSpc>
            </a:pPr>
            <a:endParaRPr lang="en-US" sz="2862" spc="37">
              <a:solidFill>
                <a:srgbClr val="59054B"/>
              </a:solidFill>
              <a:latin typeface="Public Sans Bold"/>
            </a:endParaRPr>
          </a:p>
          <a:p>
            <a:pPr>
              <a:lnSpc>
                <a:spcPts val="2585"/>
              </a:lnSpc>
            </a:pPr>
            <a:endParaRPr lang="en-US" sz="2862" spc="37">
              <a:solidFill>
                <a:srgbClr val="59054B"/>
              </a:solidFill>
              <a:latin typeface="Public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874</Words>
  <Application>Microsoft Macintosh PowerPoint</Application>
  <PresentationFormat>Custom</PresentationFormat>
  <Paragraphs>166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Brittany</vt:lpstr>
      <vt:lpstr>Calibri</vt:lpstr>
      <vt:lpstr>Hatton</vt:lpstr>
      <vt:lpstr>Public Sans Bold</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CWB awards 2023</dc:title>
  <cp:lastModifiedBy>Justine Lennane</cp:lastModifiedBy>
  <cp:revision>2</cp:revision>
  <dcterms:created xsi:type="dcterms:W3CDTF">2006-08-16T00:00:00Z</dcterms:created>
  <dcterms:modified xsi:type="dcterms:W3CDTF">2023-08-18T02:16:59Z</dcterms:modified>
  <dc:identifier>DAFrw-hvZxM</dc:identifier>
</cp:coreProperties>
</file>